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60" r:id="rId2"/>
  </p:sldMasterIdLst>
  <p:notesMasterIdLst>
    <p:notesMasterId r:id="rId44"/>
  </p:notesMasterIdLst>
  <p:handoutMasterIdLst>
    <p:handoutMasterId r:id="rId45"/>
  </p:handoutMasterIdLst>
  <p:sldIdLst>
    <p:sldId id="641" r:id="rId3"/>
    <p:sldId id="517" r:id="rId4"/>
    <p:sldId id="727" r:id="rId5"/>
    <p:sldId id="692" r:id="rId6"/>
    <p:sldId id="728" r:id="rId7"/>
    <p:sldId id="694" r:id="rId8"/>
    <p:sldId id="669" r:id="rId9"/>
    <p:sldId id="729" r:id="rId10"/>
    <p:sldId id="706" r:id="rId11"/>
    <p:sldId id="674" r:id="rId12"/>
    <p:sldId id="736" r:id="rId13"/>
    <p:sldId id="737" r:id="rId14"/>
    <p:sldId id="738" r:id="rId15"/>
    <p:sldId id="739" r:id="rId16"/>
    <p:sldId id="740" r:id="rId17"/>
    <p:sldId id="741" r:id="rId18"/>
    <p:sldId id="742" r:id="rId19"/>
    <p:sldId id="743" r:id="rId20"/>
    <p:sldId id="730" r:id="rId21"/>
    <p:sldId id="731" r:id="rId22"/>
    <p:sldId id="732" r:id="rId23"/>
    <p:sldId id="733" r:id="rId24"/>
    <p:sldId id="734" r:id="rId25"/>
    <p:sldId id="735" r:id="rId26"/>
    <p:sldId id="744" r:id="rId27"/>
    <p:sldId id="745" r:id="rId28"/>
    <p:sldId id="746" r:id="rId29"/>
    <p:sldId id="747" r:id="rId30"/>
    <p:sldId id="748" r:id="rId31"/>
    <p:sldId id="749" r:id="rId32"/>
    <p:sldId id="750" r:id="rId33"/>
    <p:sldId id="751" r:id="rId34"/>
    <p:sldId id="752" r:id="rId35"/>
    <p:sldId id="753" r:id="rId36"/>
    <p:sldId id="754" r:id="rId37"/>
    <p:sldId id="755" r:id="rId38"/>
    <p:sldId id="756" r:id="rId39"/>
    <p:sldId id="759" r:id="rId40"/>
    <p:sldId id="757" r:id="rId41"/>
    <p:sldId id="758" r:id="rId42"/>
    <p:sldId id="76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9C0B639-5302-3448-BF49-1CA157FD6C8E}">
          <p14:sldIdLst>
            <p14:sldId id="641"/>
          </p14:sldIdLst>
        </p14:section>
        <p14:section name="Background" id="{5A7BC5E3-5971-2043-9EC7-65AA6EA009CB}">
          <p14:sldIdLst>
            <p14:sldId id="517"/>
            <p14:sldId id="727"/>
            <p14:sldId id="692"/>
            <p14:sldId id="728"/>
            <p14:sldId id="694"/>
          </p14:sldIdLst>
        </p14:section>
        <p14:section name="Motivation TF" id="{B7CC7D5A-3962-554B-BA20-ED17E761E4F4}">
          <p14:sldIdLst>
            <p14:sldId id="669"/>
            <p14:sldId id="729"/>
            <p14:sldId id="706"/>
            <p14:sldId id="674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</p14:sldIdLst>
        </p14:section>
        <p14:section name="TensorFlow" id="{6FAC1ABD-842F-6D44-BA05-BE8F51EEE98C}">
          <p14:sldIdLst>
            <p14:sldId id="730"/>
            <p14:sldId id="731"/>
            <p14:sldId id="732"/>
            <p14:sldId id="733"/>
            <p14:sldId id="734"/>
            <p14:sldId id="735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9"/>
            <p14:sldId id="757"/>
            <p14:sldId id="758"/>
            <p14:sldId id="7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500"/>
    <a:srgbClr val="000000"/>
    <a:srgbClr val="252525"/>
    <a:srgbClr val="E46C09"/>
    <a:srgbClr val="FFA614"/>
    <a:srgbClr val="F79646"/>
    <a:srgbClr val="D9001F"/>
    <a:srgbClr val="09245F"/>
    <a:srgbClr val="063475"/>
    <a:srgbClr val="3B5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32" autoAdjust="0"/>
    <p:restoredTop sz="87184" autoAdjust="0"/>
  </p:normalViewPr>
  <p:slideViewPr>
    <p:cSldViewPr snapToGrid="0">
      <p:cViewPr varScale="1">
        <p:scale>
          <a:sx n="79" d="100"/>
          <a:sy n="79" d="100"/>
        </p:scale>
        <p:origin x="216" y="4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8A9FB-3EC7-E343-83C8-FFBCE6078DD5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84C56-0E71-3044-86C5-D01F290FA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994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2/6/19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60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14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93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7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91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14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7551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82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23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6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- Familiar with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349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29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97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60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a typical training application, with multiple subgraphs that execute concurrently and interact through shared variables and queues. The core training subgraph depends on a set of model parameters and on input batches from a queue. Many concurrent steps of the training subgraph update the model based on different input batches, to implement data-parallel training. To fill the input queue, concurrent preprocessing steps transform individual input records and a separate IO subgraph reads records from a distributed file system. A checkpointing subgraph runs periodically for fault tolerance.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630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25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1141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094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57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70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19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- Familiar with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1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520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83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00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509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640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868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5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44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438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Explicit communication: Easy to parallel and partition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17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kind of machine learning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Modern reincarnation of artificial neural networks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Collection of simple trainable mathematical functions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Compatible with many variants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46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 kind of machine learning model</a:t>
            </a:r>
          </a:p>
          <a:p>
            <a:pPr marL="171450" indent="-171450">
              <a:buFontTx/>
              <a:buChar char="-"/>
            </a:pPr>
            <a:r>
              <a:rPr lang="en-US" dirty="0"/>
              <a:t>Modern reincarnation of artificial neural networks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Collection of simple trainable mathematical functions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Compatible with many variants of machine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74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- Familiar with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50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review new frameworks at discussion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86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12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Refining: the interface for PS is not ideal for all optimization methods</a:t>
            </a:r>
          </a:p>
          <a:p>
            <a:r>
              <a:rPr lang="en-US" dirty="0"/>
              <a:t>Defining new training: simulator/emulator, adversarial networks, reinforcement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45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30525"/>
          </a:xfrm>
        </p:spPr>
        <p:txBody>
          <a:bodyPr anchor="ctr">
            <a:normAutofit/>
          </a:bodyPr>
          <a:lstStyle>
            <a:lvl1pPr marL="0" indent="685800"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E50DF-9B95-6A4D-BDBA-5BF349B3F17F}" type="datetime1">
              <a:rPr lang="en-US" smtClean="0"/>
              <a:t>2/6/19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5779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4BE6-8AD8-2A49-BC7C-EB31A7D2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4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83CB5-78DE-D541-ABD1-13B985C3C925}" type="datetime1">
              <a:rPr lang="en-US" smtClean="0"/>
              <a:t>2/6/19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5779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4BE6-8AD8-2A49-BC7C-EB31A7D2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3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69B1C-71CF-DD44-AB8C-82541ECACE2D}" type="datetime1">
              <a:rPr lang="en-US" smtClean="0"/>
              <a:t>2/6/19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5779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84BE6-8AD8-2A49-BC7C-EB31A7D2B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7" r:id="rId2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i="0" kern="1200">
          <a:solidFill>
            <a:schemeClr val="tx1"/>
          </a:solidFill>
          <a:latin typeface="Gill Sans Light"/>
          <a:ea typeface="+mj-ea"/>
          <a:cs typeface="Gill Sans Light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Light"/>
          <a:ea typeface="+mn-ea"/>
          <a:cs typeface="Gill Sans Light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Light"/>
          <a:ea typeface="+mn-ea"/>
          <a:cs typeface="Gill Sans Light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Light"/>
          <a:ea typeface="+mn-ea"/>
          <a:cs typeface="Gill Sans Light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ill Sans Light"/>
          <a:ea typeface="+mn-ea"/>
          <a:cs typeface="Gill Sans Ligh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3"/>
          <p:cNvSpPr txBox="1">
            <a:spLocks/>
          </p:cNvSpPr>
          <p:nvPr/>
        </p:nvSpPr>
        <p:spPr>
          <a:xfrm>
            <a:off x="540220" y="1376988"/>
            <a:ext cx="108310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Segoe UI"/>
                <a:ea typeface="+mj-ea"/>
                <a:cs typeface="Segoe UI"/>
              </a:defRPr>
            </a:lvl1pPr>
          </a:lstStyle>
          <a:p>
            <a:r>
              <a:rPr lang="en-US" sz="8800" dirty="0">
                <a:solidFill>
                  <a:schemeClr val="tx1">
                    <a:lumMod val="95000"/>
                    <a:lumOff val="5000"/>
                  </a:schemeClr>
                </a:solidFill>
                <a:latin typeface="Abril Fatface"/>
                <a:ea typeface="ＭＳ Ｐゴシック" charset="-128"/>
                <a:cs typeface="Abril Fatface"/>
              </a:rPr>
              <a:t>TensorFlow &amp; Ray</a:t>
            </a:r>
          </a:p>
        </p:txBody>
      </p:sp>
      <p:sp>
        <p:nvSpPr>
          <p:cNvPr id="72" name="Subtitle 8"/>
          <p:cNvSpPr txBox="1">
            <a:spLocks/>
          </p:cNvSpPr>
          <p:nvPr/>
        </p:nvSpPr>
        <p:spPr>
          <a:xfrm>
            <a:off x="628591" y="3185116"/>
            <a:ext cx="7959228" cy="142185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(Body)"/>
                <a:ea typeface="+mn-ea"/>
                <a:cs typeface="Segoe UI (Body)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From Supervised Learning</a:t>
            </a:r>
          </a:p>
          <a:p>
            <a:pPr marL="0" indent="0">
              <a:buNone/>
            </a:pPr>
            <a:r>
              <a:rPr lang="en-US" sz="4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Gill Sans Light" charset="0"/>
                <a:ea typeface="Gill Sans Light" charset="0"/>
                <a:cs typeface="Gill Sans Light" charset="0"/>
              </a:rPr>
              <a:t>to Reinforcement Learning</a:t>
            </a:r>
          </a:p>
        </p:txBody>
      </p:sp>
      <p:sp>
        <p:nvSpPr>
          <p:cNvPr id="73" name="Subtitle 8"/>
          <p:cNvSpPr txBox="1">
            <a:spLocks/>
          </p:cNvSpPr>
          <p:nvPr/>
        </p:nvSpPr>
        <p:spPr bwMode="auto">
          <a:xfrm>
            <a:off x="540220" y="5665509"/>
            <a:ext cx="6931936" cy="866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defTabSz="457200" rtl="0" eaLnBrk="0" fontAlgn="base" hangingPunct="0">
              <a:spcBef>
                <a:spcPts val="2000"/>
              </a:spcBef>
              <a:spcAft>
                <a:spcPct val="0"/>
              </a:spcAft>
              <a:buNone/>
              <a:defRPr sz="2800" kern="1200">
                <a:solidFill>
                  <a:schemeClr val="tx1"/>
                </a:solidFill>
                <a:latin typeface="Gill Sans"/>
                <a:ea typeface="ＭＳ Ｐゴシック" pitchFamily="-65" charset="-128"/>
                <a:cs typeface="Gill Sans"/>
              </a:defRPr>
            </a:lvl1pPr>
            <a:lvl2pPr marL="457200" indent="0" algn="ctr" defTabSz="457200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buFont typeface="Lucida Grande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Gill Sans"/>
                <a:ea typeface="ＭＳ Ｐゴシック" pitchFamily="-65" charset="-128"/>
                <a:cs typeface="Gill San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 Light"/>
                <a:ea typeface="Corbel" charset="0"/>
                <a:cs typeface="Gill Sans Light"/>
              </a:rPr>
              <a:t>EECS 598-009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ill Sans Light"/>
                <a:ea typeface="Corbel" charset="0"/>
                <a:cs typeface="Gill Sans Light"/>
              </a:rPr>
              <a:t>2019-02-06 By Peifeng Yu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458" y="4497354"/>
            <a:ext cx="1828800" cy="203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0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Previous system: </a:t>
            </a:r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2945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Distributed system for training neural networks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Parameter server architecture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Programming model: DAG of layers with a loss function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Limitations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Defining new layers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Refining the training algorithms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Defining new training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180969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Previous system: </a:t>
            </a:r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E9DF3-9B48-BC42-A2B1-77D861A3A38E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3" name="Picture 2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62FB551F-A330-A743-B301-A72B389D1A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2" t="28558" r="16381"/>
          <a:stretch/>
        </p:blipFill>
        <p:spPr>
          <a:xfrm>
            <a:off x="1018095" y="1440009"/>
            <a:ext cx="8766928" cy="48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Previous system: </a:t>
            </a:r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E9DF3-9B48-BC42-A2B1-77D861A3A38E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4" name="Picture 3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17AF95E4-5102-F44F-88BC-6263926BF1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5" t="28558" r="14576"/>
          <a:stretch/>
        </p:blipFill>
        <p:spPr>
          <a:xfrm>
            <a:off x="1084082" y="1435608"/>
            <a:ext cx="8898904" cy="48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Previous system: </a:t>
            </a:r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E9DF3-9B48-BC42-A2B1-77D861A3A38E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4" name="Picture 3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3536F9C1-3EEA-4B4C-8ED6-DCDF3BE110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" t="28558" r="15865"/>
          <a:stretch/>
        </p:blipFill>
        <p:spPr>
          <a:xfrm>
            <a:off x="1036948" y="1435608"/>
            <a:ext cx="8804636" cy="48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1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Previous system: </a:t>
            </a:r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E9DF3-9B48-BC42-A2B1-77D861A3A38E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4" name="Picture 3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508032B1-857D-7247-8030-A89F284CA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" t="28558" r="15263"/>
          <a:stretch/>
        </p:blipFill>
        <p:spPr>
          <a:xfrm>
            <a:off x="1055802" y="1435608"/>
            <a:ext cx="8851769" cy="48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8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Previous system: </a:t>
            </a:r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E9DF3-9B48-BC42-A2B1-77D861A3A38E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4" name="Picture 3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7D53E97F-D8C9-6F46-94AB-C1F3810C95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28558" r="15951"/>
          <a:stretch/>
        </p:blipFill>
        <p:spPr>
          <a:xfrm>
            <a:off x="1027522" y="1435608"/>
            <a:ext cx="8804635" cy="48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Previous system: </a:t>
            </a:r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E9DF3-9B48-BC42-A2B1-77D861A3A38E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4" name="Picture 3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513C38ED-C14F-FB47-8FE1-9091889067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8" t="28558" r="15436"/>
          <a:stretch/>
        </p:blipFill>
        <p:spPr>
          <a:xfrm>
            <a:off x="1074656" y="1435608"/>
            <a:ext cx="8814062" cy="48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8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Previous system: </a:t>
            </a:r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E9DF3-9B48-BC42-A2B1-77D861A3A38E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4" name="Picture 3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4D80C34B-9085-7C49-A255-90BF5780B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" t="28558" r="14662"/>
          <a:stretch/>
        </p:blipFill>
        <p:spPr>
          <a:xfrm>
            <a:off x="1102936" y="1435608"/>
            <a:ext cx="8870623" cy="48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3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Previous system: </a:t>
            </a:r>
            <a:r>
              <a:rPr lang="en-US" dirty="0" err="1"/>
              <a:t>DistBelief</a:t>
            </a:r>
            <a:endParaRPr lang="en-US" dirty="0"/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E9DF3-9B48-BC42-A2B1-77D861A3A38E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4" name="Picture 3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FFD95F4A-BE33-7948-9C0C-B8BF2E6F06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9" t="28558" r="15006"/>
          <a:stretch/>
        </p:blipFill>
        <p:spPr>
          <a:xfrm>
            <a:off x="1027522" y="1435608"/>
            <a:ext cx="8908330" cy="48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Design Principles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138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Dataflow graphs of primitive operators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Deferred execution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Common abstraction for heterogeneous accelerators</a:t>
            </a:r>
            <a:endParaRPr lang="en" sz="2000" dirty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7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Deep Learning Becomes Ubiquitous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989" y="1958485"/>
            <a:ext cx="11047668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Computer vision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Natural language processing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Speech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Robotics</a:t>
            </a:r>
          </a:p>
          <a:p>
            <a:pPr algn="l">
              <a:lnSpc>
                <a:spcPct val="120000"/>
              </a:lnSpc>
            </a:pPr>
            <a:endParaRPr lang="en-US" dirty="0"/>
          </a:p>
          <a:p>
            <a:pPr algn="l">
              <a:lnSpc>
                <a:spcPct val="120000"/>
              </a:lnSpc>
            </a:pPr>
            <a:r>
              <a:rPr lang="en" dirty="0">
                <a:latin typeface="Gill Sans" charset="0"/>
                <a:ea typeface="Gill Sans" charset="0"/>
                <a:cs typeface="Gill Sans" charset="0"/>
              </a:rPr>
              <a:t>Applications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Intelligent assistant: Google Now, Siri, Cortana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Face recognition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" sz="2400" dirty="0">
                <a:latin typeface="Gill Sans Light" charset="0"/>
                <a:ea typeface="Gill Sans Light" charset="0"/>
                <a:cs typeface="Gill Sans Light" charset="0"/>
              </a:rPr>
              <a:t>Video content understanding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866" y="4248868"/>
            <a:ext cx="2258224" cy="22830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852" y="2789696"/>
            <a:ext cx="2699014" cy="1715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6073" t="7455" r="31327" b="7240"/>
          <a:stretch/>
        </p:blipFill>
        <p:spPr>
          <a:xfrm>
            <a:off x="8829367" y="1680648"/>
            <a:ext cx="1799303" cy="20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Dataflow Graph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Computation is a dataflow graph</a:t>
            </a:r>
          </a:p>
        </p:txBody>
      </p:sp>
      <p:pic>
        <p:nvPicPr>
          <p:cNvPr id="13" name="Picture 12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E0D22A85-F0AB-0041-953D-AB027E82B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36976" r="1776" b="13539"/>
          <a:stretch/>
        </p:blipFill>
        <p:spPr>
          <a:xfrm>
            <a:off x="1925136" y="3188964"/>
            <a:ext cx="8341729" cy="2809189"/>
          </a:xfrm>
          <a:custGeom>
            <a:avLst/>
            <a:gdLst>
              <a:gd name="connsiteX0" fmla="*/ 0 w 10077253"/>
              <a:gd name="connsiteY0" fmla="*/ 1 h 3393650"/>
              <a:gd name="connsiteX1" fmla="*/ 4091233 w 10077253"/>
              <a:gd name="connsiteY1" fmla="*/ 1 h 3393650"/>
              <a:gd name="connsiteX2" fmla="*/ 4091233 w 10077253"/>
              <a:gd name="connsiteY2" fmla="*/ 554820 h 3393650"/>
              <a:gd name="connsiteX3" fmla="*/ 10077253 w 10077253"/>
              <a:gd name="connsiteY3" fmla="*/ 554820 h 3393650"/>
              <a:gd name="connsiteX4" fmla="*/ 10077253 w 10077253"/>
              <a:gd name="connsiteY4" fmla="*/ 2448263 h 3393650"/>
              <a:gd name="connsiteX5" fmla="*/ 9002597 w 10077253"/>
              <a:gd name="connsiteY5" fmla="*/ 2448263 h 3393650"/>
              <a:gd name="connsiteX6" fmla="*/ 9002597 w 10077253"/>
              <a:gd name="connsiteY6" fmla="*/ 3393650 h 3393650"/>
              <a:gd name="connsiteX7" fmla="*/ 0 w 10077253"/>
              <a:gd name="connsiteY7" fmla="*/ 3393650 h 3393650"/>
              <a:gd name="connsiteX8" fmla="*/ 4091233 w 10077253"/>
              <a:gd name="connsiteY8" fmla="*/ 0 h 3393650"/>
              <a:gd name="connsiteX9" fmla="*/ 10077253 w 10077253"/>
              <a:gd name="connsiteY9" fmla="*/ 0 h 3393650"/>
              <a:gd name="connsiteX10" fmla="*/ 10077253 w 10077253"/>
              <a:gd name="connsiteY10" fmla="*/ 1 h 3393650"/>
              <a:gd name="connsiteX11" fmla="*/ 4091233 w 10077253"/>
              <a:gd name="connsiteY11" fmla="*/ 1 h 339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7253" h="3393650">
                <a:moveTo>
                  <a:pt x="0" y="1"/>
                </a:moveTo>
                <a:lnTo>
                  <a:pt x="4091233" y="1"/>
                </a:lnTo>
                <a:lnTo>
                  <a:pt x="4091233" y="554820"/>
                </a:lnTo>
                <a:lnTo>
                  <a:pt x="10077253" y="554820"/>
                </a:lnTo>
                <a:lnTo>
                  <a:pt x="10077253" y="2448263"/>
                </a:lnTo>
                <a:lnTo>
                  <a:pt x="9002597" y="2448263"/>
                </a:lnTo>
                <a:lnTo>
                  <a:pt x="9002597" y="3393650"/>
                </a:lnTo>
                <a:lnTo>
                  <a:pt x="0" y="3393650"/>
                </a:lnTo>
                <a:close/>
                <a:moveTo>
                  <a:pt x="4091233" y="0"/>
                </a:moveTo>
                <a:lnTo>
                  <a:pt x="10077253" y="0"/>
                </a:lnTo>
                <a:lnTo>
                  <a:pt x="10077253" y="1"/>
                </a:lnTo>
                <a:lnTo>
                  <a:pt x="4091233" y="1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AF08FD-9B04-9F4C-9BE0-B65D0A918578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16365A-D507-8F42-B1B9-725E59AADF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 t="44674" r="6071" b="11340"/>
          <a:stretch/>
        </p:blipFill>
        <p:spPr>
          <a:xfrm>
            <a:off x="1621410" y="3063710"/>
            <a:ext cx="9294829" cy="30165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C76AA28-BC33-CF41-8DDC-D30F8964A150}"/>
              </a:ext>
            </a:extLst>
          </p:cNvPr>
          <p:cNvSpPr/>
          <p:nvPr/>
        </p:nvSpPr>
        <p:spPr>
          <a:xfrm>
            <a:off x="9747317" y="5825356"/>
            <a:ext cx="1507750" cy="493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Dataflow Graph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Computation is a dataflow graph</a:t>
            </a:r>
            <a:endParaRPr lang="en" sz="2000" dirty="0">
              <a:latin typeface="Gill Sans Light" charset="0"/>
              <a:cs typeface="Gill Sans Light" charset="0"/>
            </a:endParaRPr>
          </a:p>
        </p:txBody>
      </p:sp>
      <p:pic>
        <p:nvPicPr>
          <p:cNvPr id="13" name="Picture 12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E0D22A85-F0AB-0041-953D-AB027E82B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36976" r="1776" b="13539"/>
          <a:stretch/>
        </p:blipFill>
        <p:spPr>
          <a:xfrm>
            <a:off x="1925136" y="3188964"/>
            <a:ext cx="8341729" cy="2809189"/>
          </a:xfrm>
          <a:custGeom>
            <a:avLst/>
            <a:gdLst>
              <a:gd name="connsiteX0" fmla="*/ 0 w 10077253"/>
              <a:gd name="connsiteY0" fmla="*/ 1 h 3393650"/>
              <a:gd name="connsiteX1" fmla="*/ 4091233 w 10077253"/>
              <a:gd name="connsiteY1" fmla="*/ 1 h 3393650"/>
              <a:gd name="connsiteX2" fmla="*/ 4091233 w 10077253"/>
              <a:gd name="connsiteY2" fmla="*/ 554820 h 3393650"/>
              <a:gd name="connsiteX3" fmla="*/ 10077253 w 10077253"/>
              <a:gd name="connsiteY3" fmla="*/ 554820 h 3393650"/>
              <a:gd name="connsiteX4" fmla="*/ 10077253 w 10077253"/>
              <a:gd name="connsiteY4" fmla="*/ 2448263 h 3393650"/>
              <a:gd name="connsiteX5" fmla="*/ 9002597 w 10077253"/>
              <a:gd name="connsiteY5" fmla="*/ 2448263 h 3393650"/>
              <a:gd name="connsiteX6" fmla="*/ 9002597 w 10077253"/>
              <a:gd name="connsiteY6" fmla="*/ 3393650 h 3393650"/>
              <a:gd name="connsiteX7" fmla="*/ 0 w 10077253"/>
              <a:gd name="connsiteY7" fmla="*/ 3393650 h 3393650"/>
              <a:gd name="connsiteX8" fmla="*/ 4091233 w 10077253"/>
              <a:gd name="connsiteY8" fmla="*/ 0 h 3393650"/>
              <a:gd name="connsiteX9" fmla="*/ 10077253 w 10077253"/>
              <a:gd name="connsiteY9" fmla="*/ 0 h 3393650"/>
              <a:gd name="connsiteX10" fmla="*/ 10077253 w 10077253"/>
              <a:gd name="connsiteY10" fmla="*/ 1 h 3393650"/>
              <a:gd name="connsiteX11" fmla="*/ 4091233 w 10077253"/>
              <a:gd name="connsiteY11" fmla="*/ 1 h 339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7253" h="3393650">
                <a:moveTo>
                  <a:pt x="0" y="1"/>
                </a:moveTo>
                <a:lnTo>
                  <a:pt x="4091233" y="1"/>
                </a:lnTo>
                <a:lnTo>
                  <a:pt x="4091233" y="554820"/>
                </a:lnTo>
                <a:lnTo>
                  <a:pt x="10077253" y="554820"/>
                </a:lnTo>
                <a:lnTo>
                  <a:pt x="10077253" y="2448263"/>
                </a:lnTo>
                <a:lnTo>
                  <a:pt x="9002597" y="2448263"/>
                </a:lnTo>
                <a:lnTo>
                  <a:pt x="9002597" y="3393650"/>
                </a:lnTo>
                <a:lnTo>
                  <a:pt x="0" y="3393650"/>
                </a:lnTo>
                <a:close/>
                <a:moveTo>
                  <a:pt x="4091233" y="0"/>
                </a:moveTo>
                <a:lnTo>
                  <a:pt x="10077253" y="0"/>
                </a:lnTo>
                <a:lnTo>
                  <a:pt x="10077253" y="1"/>
                </a:lnTo>
                <a:lnTo>
                  <a:pt x="4091233" y="1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AF08FD-9B04-9F4C-9BE0-B65D0A918578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E1CF603-500A-574D-9EC9-D5998E7BA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5" t="43711" r="5985" b="9966"/>
          <a:stretch/>
        </p:blipFill>
        <p:spPr>
          <a:xfrm>
            <a:off x="1451728" y="2997724"/>
            <a:ext cx="9473938" cy="31768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322817-3CEC-0A42-B7E1-78BE2B560E1C}"/>
              </a:ext>
            </a:extLst>
          </p:cNvPr>
          <p:cNvSpPr/>
          <p:nvPr/>
        </p:nvSpPr>
        <p:spPr>
          <a:xfrm>
            <a:off x="9747317" y="5825356"/>
            <a:ext cx="1507750" cy="493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Dataflow Graph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Computation is a dataflow graph, with stateful operations</a:t>
            </a:r>
            <a:endParaRPr lang="en" sz="2000" dirty="0">
              <a:latin typeface="Gill Sans Light" charset="0"/>
              <a:cs typeface="Gill Sans Light" charset="0"/>
            </a:endParaRPr>
          </a:p>
        </p:txBody>
      </p:sp>
      <p:pic>
        <p:nvPicPr>
          <p:cNvPr id="13" name="Picture 12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E0D22A85-F0AB-0041-953D-AB027E82B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36976" r="1776" b="13539"/>
          <a:stretch/>
        </p:blipFill>
        <p:spPr>
          <a:xfrm>
            <a:off x="1925136" y="3188964"/>
            <a:ext cx="8341729" cy="2809189"/>
          </a:xfrm>
          <a:custGeom>
            <a:avLst/>
            <a:gdLst>
              <a:gd name="connsiteX0" fmla="*/ 0 w 10077253"/>
              <a:gd name="connsiteY0" fmla="*/ 1 h 3393650"/>
              <a:gd name="connsiteX1" fmla="*/ 4091233 w 10077253"/>
              <a:gd name="connsiteY1" fmla="*/ 1 h 3393650"/>
              <a:gd name="connsiteX2" fmla="*/ 4091233 w 10077253"/>
              <a:gd name="connsiteY2" fmla="*/ 554820 h 3393650"/>
              <a:gd name="connsiteX3" fmla="*/ 10077253 w 10077253"/>
              <a:gd name="connsiteY3" fmla="*/ 554820 h 3393650"/>
              <a:gd name="connsiteX4" fmla="*/ 10077253 w 10077253"/>
              <a:gd name="connsiteY4" fmla="*/ 2448263 h 3393650"/>
              <a:gd name="connsiteX5" fmla="*/ 9002597 w 10077253"/>
              <a:gd name="connsiteY5" fmla="*/ 2448263 h 3393650"/>
              <a:gd name="connsiteX6" fmla="*/ 9002597 w 10077253"/>
              <a:gd name="connsiteY6" fmla="*/ 3393650 h 3393650"/>
              <a:gd name="connsiteX7" fmla="*/ 0 w 10077253"/>
              <a:gd name="connsiteY7" fmla="*/ 3393650 h 3393650"/>
              <a:gd name="connsiteX8" fmla="*/ 4091233 w 10077253"/>
              <a:gd name="connsiteY8" fmla="*/ 0 h 3393650"/>
              <a:gd name="connsiteX9" fmla="*/ 10077253 w 10077253"/>
              <a:gd name="connsiteY9" fmla="*/ 0 h 3393650"/>
              <a:gd name="connsiteX10" fmla="*/ 10077253 w 10077253"/>
              <a:gd name="connsiteY10" fmla="*/ 1 h 3393650"/>
              <a:gd name="connsiteX11" fmla="*/ 4091233 w 10077253"/>
              <a:gd name="connsiteY11" fmla="*/ 1 h 339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7253" h="3393650">
                <a:moveTo>
                  <a:pt x="0" y="1"/>
                </a:moveTo>
                <a:lnTo>
                  <a:pt x="4091233" y="1"/>
                </a:lnTo>
                <a:lnTo>
                  <a:pt x="4091233" y="554820"/>
                </a:lnTo>
                <a:lnTo>
                  <a:pt x="10077253" y="554820"/>
                </a:lnTo>
                <a:lnTo>
                  <a:pt x="10077253" y="2448263"/>
                </a:lnTo>
                <a:lnTo>
                  <a:pt x="9002597" y="2448263"/>
                </a:lnTo>
                <a:lnTo>
                  <a:pt x="9002597" y="3393650"/>
                </a:lnTo>
                <a:lnTo>
                  <a:pt x="0" y="3393650"/>
                </a:lnTo>
                <a:close/>
                <a:moveTo>
                  <a:pt x="4091233" y="0"/>
                </a:moveTo>
                <a:lnTo>
                  <a:pt x="10077253" y="0"/>
                </a:lnTo>
                <a:lnTo>
                  <a:pt x="10077253" y="1"/>
                </a:lnTo>
                <a:lnTo>
                  <a:pt x="4091233" y="1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AF08FD-9B04-9F4C-9BE0-B65D0A918578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87C9B3F-0C8D-474E-BB3A-7B0A9BD156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t="43575" r="6500" b="13676"/>
          <a:stretch/>
        </p:blipFill>
        <p:spPr>
          <a:xfrm>
            <a:off x="999240" y="2988296"/>
            <a:ext cx="9869865" cy="29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6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Dataflow Graph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945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Computation is a dataflow graph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Devices: Processes, Machines, GPUs, </a:t>
            </a:r>
            <a:r>
              <a:rPr lang="en" sz="2400" dirty="0" err="1">
                <a:latin typeface="Gill Sans Light" charset="0"/>
                <a:cs typeface="Gill Sans Light" charset="0"/>
              </a:rPr>
              <a:t>etc</a:t>
            </a:r>
            <a:endParaRPr lang="en" sz="2000" dirty="0">
              <a:latin typeface="Gill Sans Light" charset="0"/>
              <a:cs typeface="Gill Sans Light" charset="0"/>
            </a:endParaRPr>
          </a:p>
        </p:txBody>
      </p:sp>
      <p:pic>
        <p:nvPicPr>
          <p:cNvPr id="13" name="Picture 12" descr="A picture containing screenshot&#13;&#10;&#13;&#10;Description automatically generated">
            <a:extLst>
              <a:ext uri="{FF2B5EF4-FFF2-40B4-BE49-F238E27FC236}">
                <a16:creationId xmlns:a16="http://schemas.microsoft.com/office/drawing/2014/main" id="{E0D22A85-F0AB-0041-953D-AB027E82B3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6" t="36976" r="1776" b="13539"/>
          <a:stretch/>
        </p:blipFill>
        <p:spPr>
          <a:xfrm>
            <a:off x="1925136" y="3188964"/>
            <a:ext cx="8341729" cy="2809189"/>
          </a:xfrm>
          <a:custGeom>
            <a:avLst/>
            <a:gdLst>
              <a:gd name="connsiteX0" fmla="*/ 0 w 10077253"/>
              <a:gd name="connsiteY0" fmla="*/ 1 h 3393650"/>
              <a:gd name="connsiteX1" fmla="*/ 4091233 w 10077253"/>
              <a:gd name="connsiteY1" fmla="*/ 1 h 3393650"/>
              <a:gd name="connsiteX2" fmla="*/ 4091233 w 10077253"/>
              <a:gd name="connsiteY2" fmla="*/ 554820 h 3393650"/>
              <a:gd name="connsiteX3" fmla="*/ 10077253 w 10077253"/>
              <a:gd name="connsiteY3" fmla="*/ 554820 h 3393650"/>
              <a:gd name="connsiteX4" fmla="*/ 10077253 w 10077253"/>
              <a:gd name="connsiteY4" fmla="*/ 2448263 h 3393650"/>
              <a:gd name="connsiteX5" fmla="*/ 9002597 w 10077253"/>
              <a:gd name="connsiteY5" fmla="*/ 2448263 h 3393650"/>
              <a:gd name="connsiteX6" fmla="*/ 9002597 w 10077253"/>
              <a:gd name="connsiteY6" fmla="*/ 3393650 h 3393650"/>
              <a:gd name="connsiteX7" fmla="*/ 0 w 10077253"/>
              <a:gd name="connsiteY7" fmla="*/ 3393650 h 3393650"/>
              <a:gd name="connsiteX8" fmla="*/ 4091233 w 10077253"/>
              <a:gd name="connsiteY8" fmla="*/ 0 h 3393650"/>
              <a:gd name="connsiteX9" fmla="*/ 10077253 w 10077253"/>
              <a:gd name="connsiteY9" fmla="*/ 0 h 3393650"/>
              <a:gd name="connsiteX10" fmla="*/ 10077253 w 10077253"/>
              <a:gd name="connsiteY10" fmla="*/ 1 h 3393650"/>
              <a:gd name="connsiteX11" fmla="*/ 4091233 w 10077253"/>
              <a:gd name="connsiteY11" fmla="*/ 1 h 3393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77253" h="3393650">
                <a:moveTo>
                  <a:pt x="0" y="1"/>
                </a:moveTo>
                <a:lnTo>
                  <a:pt x="4091233" y="1"/>
                </a:lnTo>
                <a:lnTo>
                  <a:pt x="4091233" y="554820"/>
                </a:lnTo>
                <a:lnTo>
                  <a:pt x="10077253" y="554820"/>
                </a:lnTo>
                <a:lnTo>
                  <a:pt x="10077253" y="2448263"/>
                </a:lnTo>
                <a:lnTo>
                  <a:pt x="9002597" y="2448263"/>
                </a:lnTo>
                <a:lnTo>
                  <a:pt x="9002597" y="3393650"/>
                </a:lnTo>
                <a:lnTo>
                  <a:pt x="0" y="3393650"/>
                </a:lnTo>
                <a:close/>
                <a:moveTo>
                  <a:pt x="4091233" y="0"/>
                </a:moveTo>
                <a:lnTo>
                  <a:pt x="10077253" y="0"/>
                </a:lnTo>
                <a:lnTo>
                  <a:pt x="10077253" y="1"/>
                </a:lnTo>
                <a:lnTo>
                  <a:pt x="4091233" y="1"/>
                </a:ln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AF08FD-9B04-9F4C-9BE0-B65D0A918578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89F828A-1C90-4F43-9677-13AEB2FD9E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0" t="46499" r="8391" b="9279"/>
          <a:stretch/>
        </p:blipFill>
        <p:spPr>
          <a:xfrm>
            <a:off x="1150069" y="2965426"/>
            <a:ext cx="9521073" cy="30327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A2F4A1-C3CF-7444-AB4E-52A0AAD54DFF}"/>
              </a:ext>
            </a:extLst>
          </p:cNvPr>
          <p:cNvSpPr/>
          <p:nvPr/>
        </p:nvSpPr>
        <p:spPr>
          <a:xfrm>
            <a:off x="10350630" y="5043340"/>
            <a:ext cx="801279" cy="13079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71BDBB-C1A5-6841-8319-25ED6A88D475}"/>
              </a:ext>
            </a:extLst>
          </p:cNvPr>
          <p:cNvSpPr/>
          <p:nvPr/>
        </p:nvSpPr>
        <p:spPr>
          <a:xfrm>
            <a:off x="9205275" y="5876856"/>
            <a:ext cx="1507750" cy="4933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Execution Model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213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A single dataflow graph representing all computation and state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Explicit communication between </a:t>
            </a:r>
            <a:r>
              <a:rPr lang="en" sz="2400" dirty="0" err="1">
                <a:latin typeface="Gill Sans Light" charset="0"/>
                <a:cs typeface="Gill Sans Light" charset="0"/>
              </a:rPr>
              <a:t>subcomputations</a:t>
            </a:r>
            <a:endParaRPr lang="en" sz="2400" dirty="0">
              <a:latin typeface="Gill Sans Light" charset="0"/>
              <a:cs typeface="Gill Sans Light" charset="0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Key differences from batch dataflow systems (MapReduce, Spark, etc.)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Multiple concurrent execution on overlapping subgraphs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Mutable state shared between different executions of the graph</a:t>
            </a:r>
          </a:p>
        </p:txBody>
      </p:sp>
    </p:spTree>
    <p:extLst>
      <p:ext uri="{BB962C8B-B14F-4D97-AF65-F5344CB8AC3E}">
        <p14:creationId xmlns:p14="http://schemas.microsoft.com/office/powerpoint/2010/main" val="67497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Partial and Concurrent Execution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117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A step: </a:t>
            </a:r>
            <a:r>
              <a:rPr lang="en" sz="2000" i="1" dirty="0">
                <a:latin typeface="Gill Sans Light" charset="0"/>
                <a:cs typeface="Gill Sans Light" charset="0"/>
              </a:rPr>
              <a:t>feed</a:t>
            </a:r>
            <a:r>
              <a:rPr lang="en" sz="2000" dirty="0">
                <a:latin typeface="Gill Sans Light" charset="0"/>
                <a:cs typeface="Gill Sans Light" charset="0"/>
              </a:rPr>
              <a:t> input tensors, </a:t>
            </a:r>
            <a:r>
              <a:rPr lang="en" sz="2000" i="1" dirty="0">
                <a:latin typeface="Gill Sans Light" charset="0"/>
                <a:cs typeface="Gill Sans Light" charset="0"/>
              </a:rPr>
              <a:t>fetch</a:t>
            </a:r>
            <a:r>
              <a:rPr lang="en" sz="2000" dirty="0">
                <a:latin typeface="Gill Sans Light" charset="0"/>
                <a:cs typeface="Gill Sans Light" charset="0"/>
              </a:rPr>
              <a:t> output tensors, compute necessary subgraph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Stateful operations allow steps to share data and synchronize when necessary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Flexible: a wide variety of model architecture -- </a:t>
            </a:r>
            <a:r>
              <a:rPr lang="en" sz="2000" dirty="0" err="1">
                <a:latin typeface="Gill Sans Light" charset="0"/>
                <a:cs typeface="Gill Sans Light" charset="0"/>
              </a:rPr>
              <a:t>async</a:t>
            </a:r>
            <a:r>
              <a:rPr lang="en" sz="2000" dirty="0">
                <a:latin typeface="Gill Sans Light" charset="0"/>
                <a:cs typeface="Gill Sans Light" charset="0"/>
              </a:rPr>
              <a:t>/sync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3F7B2DB-66B7-344B-A682-3B90C12BDFC6}"/>
              </a:ext>
            </a:extLst>
          </p:cNvPr>
          <p:cNvGrpSpPr/>
          <p:nvPr/>
        </p:nvGrpSpPr>
        <p:grpSpPr>
          <a:xfrm>
            <a:off x="845270" y="3949832"/>
            <a:ext cx="10501460" cy="2187017"/>
            <a:chOff x="845270" y="3949832"/>
            <a:chExt cx="10501460" cy="2187017"/>
          </a:xfrm>
        </p:grpSpPr>
        <p:pic>
          <p:nvPicPr>
            <p:cNvPr id="3" name="Picture 2" descr="A picture containing screenshot&#13;&#10;&#13;&#10;Description automatically generated">
              <a:extLst>
                <a:ext uri="{FF2B5EF4-FFF2-40B4-BE49-F238E27FC236}">
                  <a16:creationId xmlns:a16="http://schemas.microsoft.com/office/drawing/2014/main" id="{EB8438C0-1380-7346-8184-0C4293501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7" t="38900" r="2549" b="30584"/>
            <a:stretch/>
          </p:blipFill>
          <p:spPr>
            <a:xfrm>
              <a:off x="845270" y="3949832"/>
              <a:ext cx="10501460" cy="209275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327104-7C84-AE4C-8A19-E9CB9F557A66}"/>
                </a:ext>
              </a:extLst>
            </p:cNvPr>
            <p:cNvCxnSpPr>
              <a:cxnSpLocks/>
            </p:cNvCxnSpPr>
            <p:nvPr/>
          </p:nvCxnSpPr>
          <p:spPr>
            <a:xfrm>
              <a:off x="3940404" y="3949832"/>
              <a:ext cx="0" cy="2092750"/>
            </a:xfrm>
            <a:prstGeom prst="line">
              <a:avLst/>
            </a:prstGeom>
            <a:ln w="38100">
              <a:solidFill>
                <a:srgbClr val="F9650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B6A6B8-F9A0-A84D-ACBF-7F475BA97E21}"/>
                </a:ext>
              </a:extLst>
            </p:cNvPr>
            <p:cNvCxnSpPr>
              <a:cxnSpLocks/>
            </p:cNvCxnSpPr>
            <p:nvPr/>
          </p:nvCxnSpPr>
          <p:spPr>
            <a:xfrm>
              <a:off x="6881567" y="3949832"/>
              <a:ext cx="0" cy="2187017"/>
            </a:xfrm>
            <a:prstGeom prst="line">
              <a:avLst/>
            </a:prstGeom>
            <a:ln w="38100">
              <a:solidFill>
                <a:srgbClr val="F9650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279BEE-E287-DD4F-9C4A-8904C9BCFA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229" y="3949832"/>
              <a:ext cx="0" cy="2187017"/>
            </a:xfrm>
            <a:prstGeom prst="line">
              <a:avLst/>
            </a:prstGeom>
            <a:ln w="38100">
              <a:solidFill>
                <a:srgbClr val="F9650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5015AE7-FB58-1247-88DD-467F5D9E4912}"/>
                </a:ext>
              </a:extLst>
            </p:cNvPr>
            <p:cNvCxnSpPr>
              <a:cxnSpLocks/>
            </p:cNvCxnSpPr>
            <p:nvPr/>
          </p:nvCxnSpPr>
          <p:spPr>
            <a:xfrm>
              <a:off x="6881567" y="4722829"/>
              <a:ext cx="3327662" cy="0"/>
            </a:xfrm>
            <a:prstGeom prst="line">
              <a:avLst/>
            </a:prstGeom>
            <a:ln w="38100">
              <a:solidFill>
                <a:srgbClr val="F9650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940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Distributed Execution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264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Each operation has an assigned </a:t>
            </a:r>
            <a:r>
              <a:rPr lang="en" sz="2000" b="1" i="1" dirty="0">
                <a:latin typeface="Gill Sans Light" charset="0"/>
                <a:cs typeface="Gill Sans Light" charset="0"/>
              </a:rPr>
              <a:t>Device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b="1" i="1" dirty="0">
                <a:latin typeface="Gill Sans Light" charset="0"/>
                <a:cs typeface="Gill Sans Light" charset="0"/>
              </a:rPr>
              <a:t>Kernels</a:t>
            </a:r>
            <a:r>
              <a:rPr lang="en" sz="2000" i="1" dirty="0">
                <a:latin typeface="Gill Sans Light" charset="0"/>
                <a:cs typeface="Gill Sans Light" charset="0"/>
              </a:rPr>
              <a:t> </a:t>
            </a:r>
            <a:r>
              <a:rPr lang="en" sz="2000" dirty="0">
                <a:latin typeface="Gill Sans Light" charset="0"/>
                <a:cs typeface="Gill Sans Light" charset="0"/>
              </a:rPr>
              <a:t>are device specific implementation of operations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Graph partitioned to per-device subgraph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Constraints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Colocation operations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Device preferences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Devices communicate with </a:t>
            </a:r>
            <a:r>
              <a:rPr lang="en" sz="2000" b="1" i="1" dirty="0">
                <a:latin typeface="Gill Sans Light" charset="0"/>
                <a:cs typeface="Gill Sans Light" charset="0"/>
              </a:rPr>
              <a:t>Send</a:t>
            </a:r>
            <a:r>
              <a:rPr lang="en" sz="2000" dirty="0">
                <a:latin typeface="Gill Sans Light" charset="0"/>
                <a:cs typeface="Gill Sans Light" charset="0"/>
              </a:rPr>
              <a:t> and </a:t>
            </a:r>
            <a:r>
              <a:rPr lang="en" sz="2000" b="1" i="1" dirty="0" err="1">
                <a:latin typeface="Gill Sans Light" charset="0"/>
                <a:cs typeface="Gill Sans Light" charset="0"/>
              </a:rPr>
              <a:t>Recv</a:t>
            </a:r>
            <a:r>
              <a:rPr lang="en" sz="2000" dirty="0">
                <a:latin typeface="Gill Sans Light" charset="0"/>
                <a:cs typeface="Gill Sans Light" charset="0"/>
              </a:rPr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255153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Dynamic Control Flow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228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Necessary as RNNs require control flow structures in the graph (e.g. if, loops)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Special operations: data dependent branching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Switch: demultiplexer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Merge: multiplexer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Dead values produced in Switch’s non-selected output, propagated until a Merge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Enter/Exit/</a:t>
            </a:r>
            <a:r>
              <a:rPr lang="en" sz="2000" dirty="0" err="1">
                <a:latin typeface="Gill Sans Light" charset="0"/>
                <a:cs typeface="Gill Sans Light" charset="0"/>
              </a:rPr>
              <a:t>NextIteration</a:t>
            </a:r>
            <a:r>
              <a:rPr lang="en" sz="2000" dirty="0">
                <a:latin typeface="Gill Sans Light" charset="0"/>
                <a:cs typeface="Gill Sans Light" charset="0"/>
              </a:rPr>
              <a:t>: loops</a:t>
            </a:r>
          </a:p>
        </p:txBody>
      </p:sp>
    </p:spTree>
    <p:extLst>
      <p:ext uri="{BB962C8B-B14F-4D97-AF65-F5344CB8AC3E}">
        <p14:creationId xmlns:p14="http://schemas.microsoft.com/office/powerpoint/2010/main" val="291836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Extensibility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2280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Automatic differentiation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Optimization: dead code elimination, operation fusion, etc.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Sparse distributed matrix: Gather, Part, Stitch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Fault tolerance: user-level checkpointing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Synchronous replica coordination: avoid strugglers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" sz="2000" dirty="0">
              <a:latin typeface="Gill Sans Light" charset="0"/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62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4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Single machine benchmarks</a:t>
            </a:r>
          </a:p>
        </p:txBody>
      </p:sp>
      <p:pic>
        <p:nvPicPr>
          <p:cNvPr id="3" name="Picture 2" descr="A screenshot of a newspaper&#13;&#10;&#13;&#10;Description automatically generated">
            <a:extLst>
              <a:ext uri="{FF2B5EF4-FFF2-40B4-BE49-F238E27FC236}">
                <a16:creationId xmlns:a16="http://schemas.microsoft.com/office/drawing/2014/main" id="{59F083CA-AAC4-8640-80E4-F5B15AE50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8" t="46048" r="29438" b="28248"/>
          <a:stretch/>
        </p:blipFill>
        <p:spPr>
          <a:xfrm>
            <a:off x="2872033" y="3198044"/>
            <a:ext cx="6447934" cy="176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5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Deep Learning Becomes Ubiquitous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989" y="1958485"/>
            <a:ext cx="11047668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lvl="1">
              <a:lnSpc>
                <a:spcPct val="120000"/>
              </a:lnSpc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Growing Use of Deep Learning at Google</a:t>
            </a:r>
            <a:endParaRPr lang="en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580840F-471C-274F-AA93-39EEC5AF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t="38338" r="36741" b="5727"/>
          <a:stretch/>
        </p:blipFill>
        <p:spPr>
          <a:xfrm>
            <a:off x="3762866" y="2636748"/>
            <a:ext cx="4666268" cy="38360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D9E83B-0A6A-7449-9892-49E82AC212C6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Figures 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196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4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Baseline throughput for synchronous replication with a null model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9EEF77AD-C754-214F-A6ED-B7B0BCD7A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3" t="19402" r="22566" b="19312"/>
          <a:stretch/>
        </p:blipFill>
        <p:spPr>
          <a:xfrm>
            <a:off x="3112416" y="2392322"/>
            <a:ext cx="5967167" cy="420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2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4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Performance evaluation for Inception-v3 training</a:t>
            </a:r>
          </a:p>
        </p:txBody>
      </p:sp>
      <p:pic>
        <p:nvPicPr>
          <p:cNvPr id="4" name="Picture 3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7678DE20-48AC-4548-8DE5-A319881423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5" t="34884" r="9077" b="32234"/>
          <a:stretch/>
        </p:blipFill>
        <p:spPr>
          <a:xfrm>
            <a:off x="561290" y="2903456"/>
            <a:ext cx="11069420" cy="2878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8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433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Single machine benchmarks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1C8E772-F35F-5144-B0CA-5262A999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2" t="25842" r="21450" b="21374"/>
          <a:stretch/>
        </p:blipFill>
        <p:spPr>
          <a:xfrm>
            <a:off x="2716491" y="2655732"/>
            <a:ext cx="6759018" cy="36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6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412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A unified framework for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Training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Serving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Researching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Supervised Learning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" sz="2000" dirty="0">
              <a:latin typeface="Gill Sans Light" charset="0"/>
              <a:cs typeface="Gill Sans Light" charset="0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Ray as a distributed framework for Reinforcement Learning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Unification of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Training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Serving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7111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Supervised to Reinforcement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301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Reinforcement learning (RL): learning to operate continuously within an uncertain environment based on delayed and limited feedback.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Learn a </a:t>
            </a:r>
            <a:r>
              <a:rPr lang="en" sz="2000" b="1" i="1" dirty="0">
                <a:latin typeface="Gill Sans Light" charset="0"/>
                <a:cs typeface="Gill Sans Light" charset="0"/>
              </a:rPr>
              <a:t>policy</a:t>
            </a:r>
            <a:r>
              <a:rPr lang="en" sz="2000" dirty="0">
                <a:latin typeface="Gill Sans Light" charset="0"/>
                <a:cs typeface="Gill Sans Light" charset="0"/>
              </a:rPr>
              <a:t> – a mapping from environment </a:t>
            </a:r>
            <a:r>
              <a:rPr lang="en" sz="2000" b="1" i="1" dirty="0">
                <a:latin typeface="Gill Sans Light" charset="0"/>
                <a:cs typeface="Gill Sans Light" charset="0"/>
              </a:rPr>
              <a:t>state</a:t>
            </a:r>
            <a:r>
              <a:rPr lang="en" sz="2000" dirty="0">
                <a:latin typeface="Gill Sans Light" charset="0"/>
                <a:cs typeface="Gill Sans Light" charset="0"/>
              </a:rPr>
              <a:t> to choices of </a:t>
            </a:r>
            <a:r>
              <a:rPr lang="en" sz="2000" b="1" i="1" dirty="0">
                <a:latin typeface="Gill Sans Light" charset="0"/>
                <a:cs typeface="Gill Sans Light" charset="0"/>
              </a:rPr>
              <a:t>action</a:t>
            </a:r>
            <a:r>
              <a:rPr lang="en" sz="2000" dirty="0">
                <a:latin typeface="Gill Sans Light" charset="0"/>
                <a:cs typeface="Gill Sans Light" charset="0"/>
              </a:rPr>
              <a:t> – that yields effective performance over time.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Three main capabilities of a RL framework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b="1" dirty="0">
                <a:latin typeface="Gill Sans Light" charset="0"/>
                <a:cs typeface="Gill Sans Light" charset="0"/>
              </a:rPr>
              <a:t>Simulation</a:t>
            </a:r>
            <a:r>
              <a:rPr lang="en" sz="2000" dirty="0">
                <a:latin typeface="Gill Sans Light" charset="0"/>
                <a:cs typeface="Gill Sans Light" charset="0"/>
              </a:rPr>
              <a:t>: explore different choices of action sequences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b="1" dirty="0">
                <a:latin typeface="Gill Sans Light" charset="0"/>
                <a:cs typeface="Gill Sans Light" charset="0"/>
              </a:rPr>
              <a:t>Distributed training</a:t>
            </a:r>
            <a:r>
              <a:rPr lang="en" sz="2000" dirty="0">
                <a:latin typeface="Gill Sans Light" charset="0"/>
                <a:cs typeface="Gill Sans Light" charset="0"/>
              </a:rPr>
              <a:t>: improve policy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b="1" dirty="0">
                <a:latin typeface="Gill Sans Light" charset="0"/>
                <a:cs typeface="Gill Sans Light" charset="0"/>
              </a:rPr>
              <a:t>Serve</a:t>
            </a:r>
            <a:r>
              <a:rPr lang="en" sz="2000" dirty="0">
                <a:latin typeface="Gill Sans Light" charset="0"/>
                <a:cs typeface="Gill Sans Light" charset="0"/>
              </a:rPr>
              <a:t> policy in closed-loop/open-loop control scenarios</a:t>
            </a:r>
          </a:p>
        </p:txBody>
      </p:sp>
    </p:spTree>
    <p:extLst>
      <p:ext uri="{BB962C8B-B14F-4D97-AF65-F5344CB8AC3E}">
        <p14:creationId xmlns:p14="http://schemas.microsoft.com/office/powerpoint/2010/main" val="344396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Requirement &amp; Challenges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412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Fine-grained computations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Heterogeneity in time and resource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Dynamic execution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" sz="2000" dirty="0">
              <a:latin typeface="Gill Sans Light" charset="0"/>
              <a:cs typeface="Gill Sans Light" charset="0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" sz="2000" dirty="0">
              <a:latin typeface="Gill Sans Light" charset="0"/>
              <a:cs typeface="Gill Sans Light" charset="0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" sz="2000" dirty="0">
              <a:latin typeface="Gill Sans Light" charset="0"/>
              <a:cs typeface="Gill Sans Light" charset="0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" sz="2000" dirty="0">
              <a:latin typeface="Gill Sans Light" charset="0"/>
              <a:cs typeface="Gill Sans Light" charset="0"/>
            </a:endParaRP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Bulk-synchronous parallel systems: no serving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Task-parallel systems: no distributed training and serving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Distributed DL frameworks: no simulation and serving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Model-serving systems: no training and simulation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10A02C4-A63B-AA4E-A113-1901305A87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2" t="27083" r="12848" b="28893"/>
          <a:stretch/>
        </p:blipFill>
        <p:spPr>
          <a:xfrm>
            <a:off x="5848350" y="1958485"/>
            <a:ext cx="6091757" cy="24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Ray: Programming Model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4127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Future based API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Tasks: execution of a remote function on a stateless worker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Fine-grained load balancing: scheduled automatically on nodes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Support for object locality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High overhead for small updates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Efficient failure handling (pure functions)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Actors: stateful computation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Coarse-grained load balancing: runs on specified actor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Poor locality support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Low overhead for small updates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Overhead from checkpointing</a:t>
            </a:r>
          </a:p>
        </p:txBody>
      </p:sp>
    </p:spTree>
    <p:extLst>
      <p:ext uri="{BB962C8B-B14F-4D97-AF65-F5344CB8AC3E}">
        <p14:creationId xmlns:p14="http://schemas.microsoft.com/office/powerpoint/2010/main" val="99529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Ray: Architecture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117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Global Control State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Bottom-up distributed scheduler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In-memory distributed store</a:t>
            </a:r>
          </a:p>
        </p:txBody>
      </p:sp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7BD6D0B-7991-E04E-A600-CED2A07401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3472" r="28038" b="11111"/>
          <a:stretch/>
        </p:blipFill>
        <p:spPr>
          <a:xfrm>
            <a:off x="4705350" y="2247900"/>
            <a:ext cx="6248400" cy="3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Ray: Architecture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1911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Global Control State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Entire control state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Key-value store with pub-sub functionality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Enable every component in the system to be stateless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Decouple durable lineage storage from other components</a:t>
            </a:r>
          </a:p>
        </p:txBody>
      </p:sp>
    </p:spTree>
    <p:extLst>
      <p:ext uri="{BB962C8B-B14F-4D97-AF65-F5344CB8AC3E}">
        <p14:creationId xmlns:p14="http://schemas.microsoft.com/office/powerpoint/2010/main" val="652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5DCEA06-CD45-0547-AE07-0FAE7C5690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9" t="32500" r="31771" b="12361"/>
          <a:stretch/>
        </p:blipFill>
        <p:spPr>
          <a:xfrm>
            <a:off x="3642161" y="3807143"/>
            <a:ext cx="4907678" cy="2907982"/>
          </a:xfrm>
          <a:prstGeom prst="rect">
            <a:avLst/>
          </a:prstGeom>
        </p:spPr>
      </p:pic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Ray: Architecture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572166" y="1920385"/>
            <a:ext cx="11047668" cy="1911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Bottom-up distributed scheduler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Local scheduler first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Global scheduler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Estimate waiting time using heartbeat</a:t>
            </a:r>
          </a:p>
          <a:p>
            <a:pPr marL="1257300" lvl="2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Stateless, thus can be scaled by having more replicas</a:t>
            </a:r>
          </a:p>
        </p:txBody>
      </p:sp>
    </p:spTree>
    <p:extLst>
      <p:ext uri="{BB962C8B-B14F-4D97-AF65-F5344CB8AC3E}">
        <p14:creationId xmlns:p14="http://schemas.microsoft.com/office/powerpoint/2010/main" val="25973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A Brief Introduction to Deep Learning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82562BA-398F-1A40-B429-0D7E40FE6B97}"/>
              </a:ext>
            </a:extLst>
          </p:cNvPr>
          <p:cNvSpPr txBox="1"/>
          <p:nvPr/>
        </p:nvSpPr>
        <p:spPr>
          <a:xfrm>
            <a:off x="720989" y="1958485"/>
            <a:ext cx="11047668" cy="183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A powerful class of machine learning model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Modern reincarnation of artificial neural networks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Collection of simple, trainable mathematical functions</a:t>
            </a:r>
          </a:p>
          <a:p>
            <a:pPr marL="914400" lvl="1" indent="-457200">
              <a:lnSpc>
                <a:spcPct val="120000"/>
              </a:lnSpc>
              <a:buFont typeface="Arial" charset="0"/>
              <a:buChar char="•"/>
            </a:pPr>
            <a:r>
              <a:rPr lang="en-US" sz="2400" dirty="0">
                <a:latin typeface="Gill Sans Light" charset="0"/>
                <a:ea typeface="Gill Sans Light" charset="0"/>
                <a:cs typeface="Gill Sans Light" charset="0"/>
              </a:rPr>
              <a:t>Compatible with many variants of machine learning</a:t>
            </a:r>
            <a:endParaRPr lang="en" sz="2400" dirty="0">
              <a:latin typeface="Gill Sans Light" charset="0"/>
              <a:ea typeface="Gill Sans Light" charset="0"/>
              <a:cs typeface="Gill Sans Light" charset="0"/>
            </a:endParaRPr>
          </a:p>
        </p:txBody>
      </p:sp>
      <p:pic>
        <p:nvPicPr>
          <p:cNvPr id="67" name="Picture 6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A137D89-7C12-F349-BBF8-7EFD3F494B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0" t="25429" r="16123" b="25223"/>
          <a:stretch/>
        </p:blipFill>
        <p:spPr>
          <a:xfrm>
            <a:off x="4666269" y="3108488"/>
            <a:ext cx="7456602" cy="3284563"/>
          </a:xfrm>
          <a:custGeom>
            <a:avLst/>
            <a:gdLst>
              <a:gd name="connsiteX0" fmla="*/ 3525624 w 7682845"/>
              <a:gd name="connsiteY0" fmla="*/ 0 h 3384221"/>
              <a:gd name="connsiteX1" fmla="*/ 7682845 w 7682845"/>
              <a:gd name="connsiteY1" fmla="*/ 0 h 3384221"/>
              <a:gd name="connsiteX2" fmla="*/ 7682845 w 7682845"/>
              <a:gd name="connsiteY2" fmla="*/ 2904252 h 3384221"/>
              <a:gd name="connsiteX3" fmla="*/ 6674175 w 7682845"/>
              <a:gd name="connsiteY3" fmla="*/ 2904252 h 3384221"/>
              <a:gd name="connsiteX4" fmla="*/ 6674175 w 7682845"/>
              <a:gd name="connsiteY4" fmla="*/ 3384221 h 3384221"/>
              <a:gd name="connsiteX5" fmla="*/ 0 w 7682845"/>
              <a:gd name="connsiteY5" fmla="*/ 3384221 h 3384221"/>
              <a:gd name="connsiteX6" fmla="*/ 0 w 7682845"/>
              <a:gd name="connsiteY6" fmla="*/ 1198002 h 3384221"/>
              <a:gd name="connsiteX7" fmla="*/ 3525624 w 7682845"/>
              <a:gd name="connsiteY7" fmla="*/ 1198002 h 338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82845" h="3384221">
                <a:moveTo>
                  <a:pt x="3525624" y="0"/>
                </a:moveTo>
                <a:lnTo>
                  <a:pt x="7682845" y="0"/>
                </a:lnTo>
                <a:lnTo>
                  <a:pt x="7682845" y="2904252"/>
                </a:lnTo>
                <a:lnTo>
                  <a:pt x="6674175" y="2904252"/>
                </a:lnTo>
                <a:lnTo>
                  <a:pt x="6674175" y="3384221"/>
                </a:lnTo>
                <a:lnTo>
                  <a:pt x="0" y="3384221"/>
                </a:lnTo>
                <a:lnTo>
                  <a:pt x="0" y="1198002"/>
                </a:lnTo>
                <a:lnTo>
                  <a:pt x="3525624" y="1198002"/>
                </a:lnTo>
                <a:close/>
              </a:path>
            </a:pathLst>
          </a:cu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2546FD7-A978-5D42-A3DF-9BEB2A5D27F4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37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Ray: Architecture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1911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In-memory distributed object store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Store the inputs and outputs of every stateless computation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Nonlocal inputs are replicated before execution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Eviction using LRU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Immutable data only</a:t>
            </a:r>
          </a:p>
        </p:txBody>
      </p:sp>
    </p:spTree>
    <p:extLst>
      <p:ext uri="{BB962C8B-B14F-4D97-AF65-F5344CB8AC3E}">
        <p14:creationId xmlns:p14="http://schemas.microsoft.com/office/powerpoint/2010/main" val="12977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16" name="Copy" hidden="1"/>
          <p:cNvSpPr/>
          <p:nvPr/>
        </p:nvSpPr>
        <p:spPr>
          <a:xfrm>
            <a:off x="2743188" y="3073624"/>
            <a:ext cx="6624915" cy="86868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Gill Sans Light" charset="0"/>
                <a:ea typeface="Gill Sans Light" charset="0"/>
                <a:cs typeface="Gill Sans Light" charset="0"/>
              </a:rPr>
              <a:t>Deep Learning Frameworks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C9F0D1-E001-9549-AFC8-66A1F7574321}"/>
              </a:ext>
            </a:extLst>
          </p:cNvPr>
          <p:cNvSpPr txBox="1"/>
          <p:nvPr/>
        </p:nvSpPr>
        <p:spPr>
          <a:xfrm>
            <a:off x="720989" y="1958485"/>
            <a:ext cx="11047668" cy="2649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TensorFlow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Better communication? RPC, RDMA, MPI, </a:t>
            </a:r>
            <a:r>
              <a:rPr lang="en" sz="2000" dirty="0" err="1">
                <a:latin typeface="Gill Sans Light" charset="0"/>
                <a:cs typeface="Gill Sans Light" charset="0"/>
              </a:rPr>
              <a:t>AllReduce</a:t>
            </a:r>
            <a:endParaRPr lang="en" sz="2000" dirty="0">
              <a:latin typeface="Gill Sans Light" charset="0"/>
              <a:cs typeface="Gill Sans Light" charset="0"/>
            </a:endParaRP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Auto-placement</a:t>
            </a:r>
          </a:p>
          <a:p>
            <a:pPr marL="3429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Ray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Relationship to DL frameworks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Any drawback of GCS</a:t>
            </a:r>
          </a:p>
          <a:p>
            <a:pPr marL="800100" lvl="1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000" dirty="0">
                <a:latin typeface="Gill Sans Light" charset="0"/>
                <a:cs typeface="Gill Sans Light" charset="0"/>
              </a:rPr>
              <a:t>Hierarchical scheduler</a:t>
            </a:r>
          </a:p>
        </p:txBody>
      </p:sp>
    </p:spTree>
    <p:extLst>
      <p:ext uri="{BB962C8B-B14F-4D97-AF65-F5344CB8AC3E}">
        <p14:creationId xmlns:p14="http://schemas.microsoft.com/office/powerpoint/2010/main" val="365605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A Brief Introduction to Deep Learning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D71248B-DCC1-8F46-BDAC-ABC7B35754EE}"/>
              </a:ext>
            </a:extLst>
          </p:cNvPr>
          <p:cNvGrpSpPr/>
          <p:nvPr/>
        </p:nvGrpSpPr>
        <p:grpSpPr>
          <a:xfrm>
            <a:off x="3783710" y="2719558"/>
            <a:ext cx="6089614" cy="3121542"/>
            <a:chOff x="3783710" y="1868200"/>
            <a:chExt cx="6089614" cy="3121542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81737483-1D69-124C-AC05-450C5B0EA994}"/>
                </a:ext>
              </a:extLst>
            </p:cNvPr>
            <p:cNvSpPr/>
            <p:nvPr/>
          </p:nvSpPr>
          <p:spPr>
            <a:xfrm>
              <a:off x="3783710" y="1868200"/>
              <a:ext cx="717519" cy="3116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" y="35"/>
                  </a:moveTo>
                  <a:lnTo>
                    <a:pt x="0" y="17204"/>
                  </a:lnTo>
                  <a:lnTo>
                    <a:pt x="19684" y="21600"/>
                  </a:lnTo>
                  <a:lnTo>
                    <a:pt x="19487" y="4607"/>
                  </a:lnTo>
                  <a:lnTo>
                    <a:pt x="21600" y="4559"/>
                  </a:lnTo>
                  <a:lnTo>
                    <a:pt x="1980" y="0"/>
                  </a:lnTo>
                  <a:lnTo>
                    <a:pt x="78" y="3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E26F67F6-FB21-194F-B19C-E08A9C3A8B13}"/>
                </a:ext>
              </a:extLst>
            </p:cNvPr>
            <p:cNvSpPr/>
            <p:nvPr/>
          </p:nvSpPr>
          <p:spPr>
            <a:xfrm>
              <a:off x="3790821" y="1886987"/>
              <a:ext cx="645457" cy="65396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9E1993F6-6C99-CF49-929C-1DE5E9C15AAF}"/>
                </a:ext>
              </a:extLst>
            </p:cNvPr>
            <p:cNvSpPr/>
            <p:nvPr/>
          </p:nvSpPr>
          <p:spPr>
            <a:xfrm>
              <a:off x="4437448" y="2524840"/>
              <a:ext cx="68830" cy="2464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476" y="21593"/>
                  </a:lnTo>
                  <a:lnTo>
                    <a:pt x="0" y="2160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0A65E71D-1573-1F44-8F88-637857F332E8}"/>
                </a:ext>
              </a:extLst>
            </p:cNvPr>
            <p:cNvSpPr/>
            <p:nvPr/>
          </p:nvSpPr>
          <p:spPr>
            <a:xfrm>
              <a:off x="4814363" y="2166966"/>
              <a:ext cx="828097" cy="492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255" y="21600"/>
                  </a:lnTo>
                  <a:lnTo>
                    <a:pt x="21600" y="21546"/>
                  </a:lnTo>
                  <a:lnTo>
                    <a:pt x="9361" y="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BFAE6BF6-BA3A-3A49-80BD-1CA5467F32CD}"/>
                </a:ext>
              </a:extLst>
            </p:cNvPr>
            <p:cNvSpPr/>
            <p:nvPr/>
          </p:nvSpPr>
          <p:spPr>
            <a:xfrm>
              <a:off x="5285065" y="2655627"/>
              <a:ext cx="361645" cy="2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38"/>
                  </a:moveTo>
                  <a:lnTo>
                    <a:pt x="0" y="21596"/>
                  </a:lnTo>
                  <a:lnTo>
                    <a:pt x="21365" y="21600"/>
                  </a:lnTo>
                  <a:lnTo>
                    <a:pt x="2160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5F1330AB-CC3E-9C48-92A4-34D3235B0501}"/>
                </a:ext>
              </a:extLst>
            </p:cNvPr>
            <p:cNvSpPr/>
            <p:nvPr/>
          </p:nvSpPr>
          <p:spPr>
            <a:xfrm>
              <a:off x="4796468" y="2170510"/>
              <a:ext cx="482603" cy="269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7702"/>
                  </a:lnTo>
                  <a:lnTo>
                    <a:pt x="719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FD4EA7D9-6112-8642-9798-F4C41DE9DD3D}"/>
                </a:ext>
              </a:extLst>
            </p:cNvPr>
            <p:cNvSpPr/>
            <p:nvPr/>
          </p:nvSpPr>
          <p:spPr>
            <a:xfrm>
              <a:off x="5963274" y="2614044"/>
              <a:ext cx="399865" cy="1842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" y="0"/>
                  </a:moveTo>
                  <a:lnTo>
                    <a:pt x="0" y="16916"/>
                  </a:lnTo>
                  <a:lnTo>
                    <a:pt x="21600" y="21600"/>
                  </a:lnTo>
                  <a:lnTo>
                    <a:pt x="21527" y="4513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B89DF36A-AF90-FD48-A924-B409993D1F01}"/>
                </a:ext>
              </a:extLst>
            </p:cNvPr>
            <p:cNvSpPr/>
            <p:nvPr/>
          </p:nvSpPr>
          <p:spPr>
            <a:xfrm>
              <a:off x="5969443" y="2606023"/>
              <a:ext cx="937097" cy="399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6"/>
                  </a:moveTo>
                  <a:lnTo>
                    <a:pt x="12580" y="0"/>
                  </a:lnTo>
                  <a:lnTo>
                    <a:pt x="21600" y="21468"/>
                  </a:lnTo>
                  <a:lnTo>
                    <a:pt x="9160" y="2160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0587F625-CB39-CC4E-B972-080BDE0E081C}"/>
                </a:ext>
              </a:extLst>
            </p:cNvPr>
            <p:cNvSpPr/>
            <p:nvPr/>
          </p:nvSpPr>
          <p:spPr>
            <a:xfrm>
              <a:off x="6362334" y="3008035"/>
              <a:ext cx="542445" cy="144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21600" y="21600"/>
                  </a:lnTo>
                  <a:lnTo>
                    <a:pt x="21417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D772C1CA-6DD9-A841-A627-D5BF634E35C5}"/>
                </a:ext>
              </a:extLst>
            </p:cNvPr>
            <p:cNvSpPr/>
            <p:nvPr/>
          </p:nvSpPr>
          <p:spPr>
            <a:xfrm>
              <a:off x="7186671" y="2880036"/>
              <a:ext cx="1282331" cy="1300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3" y="15678"/>
                  </a:lnTo>
                  <a:lnTo>
                    <a:pt x="6137" y="21565"/>
                  </a:lnTo>
                  <a:lnTo>
                    <a:pt x="21548" y="21600"/>
                  </a:lnTo>
                  <a:lnTo>
                    <a:pt x="21600" y="5909"/>
                  </a:lnTo>
                  <a:lnTo>
                    <a:pt x="15492" y="0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9DBD72E5-25EC-064E-B57E-05A2D839A38B}"/>
                </a:ext>
              </a:extLst>
            </p:cNvPr>
            <p:cNvSpPr/>
            <p:nvPr/>
          </p:nvSpPr>
          <p:spPr>
            <a:xfrm>
              <a:off x="7193172" y="2894958"/>
              <a:ext cx="355560" cy="1280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058"/>
                  </a:lnTo>
                  <a:lnTo>
                    <a:pt x="21473" y="2160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839020B6-043D-C948-A4FD-2EFC7BF5EE9F}"/>
                </a:ext>
              </a:extLst>
            </p:cNvPr>
            <p:cNvSpPr/>
            <p:nvPr/>
          </p:nvSpPr>
          <p:spPr>
            <a:xfrm>
              <a:off x="7541757" y="3244767"/>
              <a:ext cx="931439" cy="409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091ED3CE-9934-E048-9C8B-26F515F58047}"/>
                </a:ext>
              </a:extLst>
            </p:cNvPr>
            <p:cNvSpPr/>
            <p:nvPr/>
          </p:nvSpPr>
          <p:spPr>
            <a:xfrm>
              <a:off x="8738309" y="3176881"/>
              <a:ext cx="1131355" cy="87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" y="307"/>
                  </a:moveTo>
                  <a:lnTo>
                    <a:pt x="0" y="15764"/>
                  </a:lnTo>
                  <a:lnTo>
                    <a:pt x="4585" y="21600"/>
                  </a:lnTo>
                  <a:lnTo>
                    <a:pt x="21597" y="21518"/>
                  </a:lnTo>
                  <a:lnTo>
                    <a:pt x="21600" y="6089"/>
                  </a:lnTo>
                  <a:lnTo>
                    <a:pt x="17078" y="0"/>
                  </a:lnTo>
                  <a:lnTo>
                    <a:pt x="44" y="30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E37E893D-1BEF-6847-A6B6-EFB6E79E7A7B}"/>
                </a:ext>
              </a:extLst>
            </p:cNvPr>
            <p:cNvSpPr/>
            <p:nvPr/>
          </p:nvSpPr>
          <p:spPr>
            <a:xfrm>
              <a:off x="8747381" y="3199885"/>
              <a:ext cx="236618" cy="85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0" y="0"/>
                  </a:moveTo>
                  <a:lnTo>
                    <a:pt x="21290" y="5775"/>
                  </a:lnTo>
                  <a:cubicBezTo>
                    <a:pt x="21600" y="11050"/>
                    <a:pt x="21100" y="16325"/>
                    <a:pt x="21410" y="2160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1C367248-EE09-B44E-9140-3E2FF5948BFF}"/>
                </a:ext>
              </a:extLst>
            </p:cNvPr>
            <p:cNvSpPr/>
            <p:nvPr/>
          </p:nvSpPr>
          <p:spPr>
            <a:xfrm flipV="1">
              <a:off x="8980563" y="3424644"/>
              <a:ext cx="892761" cy="236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A0F62CE-780D-A447-8830-DE9222A97183}"/>
                </a:ext>
              </a:extLst>
            </p:cNvPr>
            <p:cNvSpPr/>
            <p:nvPr/>
          </p:nvSpPr>
          <p:spPr>
            <a:xfrm>
              <a:off x="3991759" y="3129078"/>
              <a:ext cx="298313" cy="84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7" y="48"/>
                  </a:moveTo>
                  <a:lnTo>
                    <a:pt x="0" y="15583"/>
                  </a:lnTo>
                  <a:lnTo>
                    <a:pt x="17628" y="21600"/>
                  </a:lnTo>
                  <a:lnTo>
                    <a:pt x="21558" y="21480"/>
                  </a:lnTo>
                  <a:lnTo>
                    <a:pt x="21600" y="5578"/>
                  </a:lnTo>
                  <a:lnTo>
                    <a:pt x="5223" y="0"/>
                  </a:lnTo>
                  <a:lnTo>
                    <a:pt x="477" y="48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7F819BB-9812-BC4F-BDA4-B48DECA2C4A5}"/>
                </a:ext>
              </a:extLst>
            </p:cNvPr>
            <p:cNvSpPr/>
            <p:nvPr/>
          </p:nvSpPr>
          <p:spPr>
            <a:xfrm>
              <a:off x="3998120" y="3133628"/>
              <a:ext cx="233823" cy="833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325" y="6015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2EC07A18-7AC7-074F-87D8-E7CFE554FAB0}"/>
                </a:ext>
              </a:extLst>
            </p:cNvPr>
            <p:cNvSpPr/>
            <p:nvPr/>
          </p:nvSpPr>
          <p:spPr>
            <a:xfrm flipV="1">
              <a:off x="4224662" y="3358335"/>
              <a:ext cx="65890" cy="5227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CB899BBE-91BE-7947-9D55-DAFDCD60CB80}"/>
                </a:ext>
              </a:extLst>
            </p:cNvPr>
            <p:cNvSpPr/>
            <p:nvPr/>
          </p:nvSpPr>
          <p:spPr>
            <a:xfrm>
              <a:off x="4934661" y="3264254"/>
              <a:ext cx="593297" cy="647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" y="0"/>
                  </a:moveTo>
                  <a:lnTo>
                    <a:pt x="0" y="14873"/>
                  </a:lnTo>
                  <a:lnTo>
                    <a:pt x="7230" y="21536"/>
                  </a:lnTo>
                  <a:lnTo>
                    <a:pt x="21600" y="21600"/>
                  </a:lnTo>
                  <a:lnTo>
                    <a:pt x="21337" y="6717"/>
                  </a:lnTo>
                  <a:lnTo>
                    <a:pt x="14751" y="1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380E98B4-40DD-2F4A-A577-8B34BA262013}"/>
                </a:ext>
              </a:extLst>
            </p:cNvPr>
            <p:cNvSpPr/>
            <p:nvPr/>
          </p:nvSpPr>
          <p:spPr>
            <a:xfrm>
              <a:off x="4940603" y="3274111"/>
              <a:ext cx="197058" cy="632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726"/>
                  </a:lnTo>
                  <a:lnTo>
                    <a:pt x="21458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D7CF28CE-860C-7441-A557-58C770B7D573}"/>
                </a:ext>
              </a:extLst>
            </p:cNvPr>
            <p:cNvSpPr/>
            <p:nvPr/>
          </p:nvSpPr>
          <p:spPr>
            <a:xfrm>
              <a:off x="5135686" y="3471589"/>
              <a:ext cx="387631" cy="421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FCECD46A-9637-0146-952B-DE04A0FD764A}"/>
                </a:ext>
              </a:extLst>
            </p:cNvPr>
            <p:cNvSpPr/>
            <p:nvPr/>
          </p:nvSpPr>
          <p:spPr>
            <a:xfrm>
              <a:off x="6098566" y="3321465"/>
              <a:ext cx="727293" cy="51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" y="335"/>
                  </a:moveTo>
                  <a:lnTo>
                    <a:pt x="0" y="14489"/>
                  </a:lnTo>
                  <a:lnTo>
                    <a:pt x="4946" y="21344"/>
                  </a:lnTo>
                  <a:lnTo>
                    <a:pt x="21507" y="21600"/>
                  </a:lnTo>
                  <a:lnTo>
                    <a:pt x="21600" y="6852"/>
                  </a:lnTo>
                  <a:lnTo>
                    <a:pt x="17035" y="0"/>
                  </a:lnTo>
                  <a:lnTo>
                    <a:pt x="34" y="335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07C5771F-AF68-244D-A3B1-0777B24F804F}"/>
                </a:ext>
              </a:extLst>
            </p:cNvPr>
            <p:cNvSpPr/>
            <p:nvPr/>
          </p:nvSpPr>
          <p:spPr>
            <a:xfrm>
              <a:off x="6103372" y="3334793"/>
              <a:ext cx="168850" cy="491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828"/>
                  </a:lnTo>
                  <a:lnTo>
                    <a:pt x="20637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5BC652E-53F1-1147-BFC8-EE7F089C231E}"/>
                </a:ext>
              </a:extLst>
            </p:cNvPr>
            <p:cNvSpPr/>
            <p:nvPr/>
          </p:nvSpPr>
          <p:spPr>
            <a:xfrm flipV="1">
              <a:off x="6269163" y="3487913"/>
              <a:ext cx="557668" cy="3321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C2F1E2D-B5B9-1C4F-AD80-E1CBFBE97B8B}"/>
                </a:ext>
              </a:extLst>
            </p:cNvPr>
            <p:cNvSpPr/>
            <p:nvPr/>
          </p:nvSpPr>
          <p:spPr>
            <a:xfrm>
              <a:off x="7320686" y="3394892"/>
              <a:ext cx="1099878" cy="514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" y="139"/>
                  </a:moveTo>
                  <a:lnTo>
                    <a:pt x="0" y="14320"/>
                  </a:lnTo>
                  <a:lnTo>
                    <a:pt x="3522" y="21600"/>
                  </a:lnTo>
                  <a:lnTo>
                    <a:pt x="21600" y="21516"/>
                  </a:lnTo>
                  <a:lnTo>
                    <a:pt x="21539" y="7300"/>
                  </a:lnTo>
                  <a:lnTo>
                    <a:pt x="18139" y="0"/>
                  </a:lnTo>
                  <a:lnTo>
                    <a:pt x="168" y="139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F13FDA6F-DFAC-454F-900D-423985303752}"/>
                </a:ext>
              </a:extLst>
            </p:cNvPr>
            <p:cNvSpPr/>
            <p:nvPr/>
          </p:nvSpPr>
          <p:spPr>
            <a:xfrm>
              <a:off x="7332501" y="3397536"/>
              <a:ext cx="172244" cy="510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128" y="7502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98B80708-105C-4149-BAE6-8C2ECB3FACDA}"/>
                </a:ext>
              </a:extLst>
            </p:cNvPr>
            <p:cNvSpPr/>
            <p:nvPr/>
          </p:nvSpPr>
          <p:spPr>
            <a:xfrm flipV="1">
              <a:off x="7493362" y="3571699"/>
              <a:ext cx="920935" cy="1749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" name="Line">
              <a:extLst>
                <a:ext uri="{FF2B5EF4-FFF2-40B4-BE49-F238E27FC236}">
                  <a16:creationId xmlns:a16="http://schemas.microsoft.com/office/drawing/2014/main" id="{FB589F00-7D6D-8945-A104-BB2EB2C75770}"/>
                </a:ext>
              </a:extLst>
            </p:cNvPr>
            <p:cNvSpPr/>
            <p:nvPr/>
          </p:nvSpPr>
          <p:spPr>
            <a:xfrm>
              <a:off x="4062087" y="3128593"/>
              <a:ext cx="804276" cy="417826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0" name="Line">
              <a:extLst>
                <a:ext uri="{FF2B5EF4-FFF2-40B4-BE49-F238E27FC236}">
                  <a16:creationId xmlns:a16="http://schemas.microsoft.com/office/drawing/2014/main" id="{D521DB33-4ADE-3F44-9F6A-9F971D892EDF}"/>
                </a:ext>
              </a:extLst>
            </p:cNvPr>
            <p:cNvSpPr/>
            <p:nvPr/>
          </p:nvSpPr>
          <p:spPr>
            <a:xfrm>
              <a:off x="4281393" y="3355504"/>
              <a:ext cx="589914" cy="1958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CBD0F196-C835-2C4D-B2F9-3D707B49577C}"/>
                </a:ext>
              </a:extLst>
            </p:cNvPr>
            <p:cNvSpPr/>
            <p:nvPr/>
          </p:nvSpPr>
          <p:spPr>
            <a:xfrm flipV="1">
              <a:off x="4285483" y="3549363"/>
              <a:ext cx="581122" cy="41480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2" name="Line">
              <a:extLst>
                <a:ext uri="{FF2B5EF4-FFF2-40B4-BE49-F238E27FC236}">
                  <a16:creationId xmlns:a16="http://schemas.microsoft.com/office/drawing/2014/main" id="{EF319B3E-4117-844C-A6D9-DE0A171F6307}"/>
                </a:ext>
              </a:extLst>
            </p:cNvPr>
            <p:cNvSpPr/>
            <p:nvPr/>
          </p:nvSpPr>
          <p:spPr>
            <a:xfrm>
              <a:off x="5339350" y="3273308"/>
              <a:ext cx="695180" cy="27920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E5728356-4A71-1447-96FF-F777C93FF88E}"/>
                </a:ext>
              </a:extLst>
            </p:cNvPr>
            <p:cNvSpPr/>
            <p:nvPr/>
          </p:nvSpPr>
          <p:spPr>
            <a:xfrm>
              <a:off x="5520957" y="3472253"/>
              <a:ext cx="508487" cy="7616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0E78472C-CF0B-FE42-8370-2594D0CFD586}"/>
                </a:ext>
              </a:extLst>
            </p:cNvPr>
            <p:cNvSpPr/>
            <p:nvPr/>
          </p:nvSpPr>
          <p:spPr>
            <a:xfrm flipV="1">
              <a:off x="5527406" y="3554065"/>
              <a:ext cx="504590" cy="35786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1FCBDCA3-52A8-3149-BA4E-E01DFCA8595C}"/>
                </a:ext>
              </a:extLst>
            </p:cNvPr>
            <p:cNvSpPr/>
            <p:nvPr/>
          </p:nvSpPr>
          <p:spPr>
            <a:xfrm>
              <a:off x="6822023" y="3488437"/>
              <a:ext cx="441636" cy="13310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6" name="Line">
              <a:extLst>
                <a:ext uri="{FF2B5EF4-FFF2-40B4-BE49-F238E27FC236}">
                  <a16:creationId xmlns:a16="http://schemas.microsoft.com/office/drawing/2014/main" id="{F5A8DD51-B642-A64D-A095-DED1B2C388F1}"/>
                </a:ext>
              </a:extLst>
            </p:cNvPr>
            <p:cNvSpPr/>
            <p:nvPr/>
          </p:nvSpPr>
          <p:spPr>
            <a:xfrm>
              <a:off x="6671701" y="3317280"/>
              <a:ext cx="591609" cy="309106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7" name="Line">
              <a:extLst>
                <a:ext uri="{FF2B5EF4-FFF2-40B4-BE49-F238E27FC236}">
                  <a16:creationId xmlns:a16="http://schemas.microsoft.com/office/drawing/2014/main" id="{E28DD616-E0CD-1842-BD0B-A52512D83E89}"/>
                </a:ext>
              </a:extLst>
            </p:cNvPr>
            <p:cNvSpPr/>
            <p:nvPr/>
          </p:nvSpPr>
          <p:spPr>
            <a:xfrm flipV="1">
              <a:off x="6824540" y="3618049"/>
              <a:ext cx="440849" cy="21623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8" name="Line">
              <a:extLst>
                <a:ext uri="{FF2B5EF4-FFF2-40B4-BE49-F238E27FC236}">
                  <a16:creationId xmlns:a16="http://schemas.microsoft.com/office/drawing/2014/main" id="{50D0A2AB-50FB-A746-91E7-332C07592984}"/>
                </a:ext>
              </a:extLst>
            </p:cNvPr>
            <p:cNvSpPr/>
            <p:nvPr/>
          </p:nvSpPr>
          <p:spPr>
            <a:xfrm>
              <a:off x="8249065" y="3399651"/>
              <a:ext cx="536836" cy="22033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796EDFCB-63BA-2841-9150-69D53F80A703}"/>
                </a:ext>
              </a:extLst>
            </p:cNvPr>
            <p:cNvSpPr/>
            <p:nvPr/>
          </p:nvSpPr>
          <p:spPr>
            <a:xfrm>
              <a:off x="8415923" y="3570091"/>
              <a:ext cx="369961" cy="4956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0" name="Line">
              <a:extLst>
                <a:ext uri="{FF2B5EF4-FFF2-40B4-BE49-F238E27FC236}">
                  <a16:creationId xmlns:a16="http://schemas.microsoft.com/office/drawing/2014/main" id="{B9EFE48B-66AF-834A-9363-04CDBA973385}"/>
                </a:ext>
              </a:extLst>
            </p:cNvPr>
            <p:cNvSpPr/>
            <p:nvPr/>
          </p:nvSpPr>
          <p:spPr>
            <a:xfrm flipV="1">
              <a:off x="8417286" y="3614991"/>
              <a:ext cx="369157" cy="29201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51" name="Arrow">
            <a:extLst>
              <a:ext uri="{FF2B5EF4-FFF2-40B4-BE49-F238E27FC236}">
                <a16:creationId xmlns:a16="http://schemas.microsoft.com/office/drawing/2014/main" id="{36DC0979-5D73-A94D-91BF-DB84AC6C32B8}"/>
              </a:ext>
            </a:extLst>
          </p:cNvPr>
          <p:cNvSpPr/>
          <p:nvPr/>
        </p:nvSpPr>
        <p:spPr>
          <a:xfrm>
            <a:off x="2926285" y="3955465"/>
            <a:ext cx="695250" cy="649728"/>
          </a:xfrm>
          <a:prstGeom prst="rightArrow">
            <a:avLst>
              <a:gd name="adj1" fmla="val 45994"/>
              <a:gd name="adj2" fmla="val 51334"/>
            </a:avLst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2" name="Arrow">
            <a:extLst>
              <a:ext uri="{FF2B5EF4-FFF2-40B4-BE49-F238E27FC236}">
                <a16:creationId xmlns:a16="http://schemas.microsoft.com/office/drawing/2014/main" id="{7EFBFDDF-96AF-BB4E-91D4-33DA1C900315}"/>
              </a:ext>
            </a:extLst>
          </p:cNvPr>
          <p:cNvSpPr/>
          <p:nvPr/>
        </p:nvSpPr>
        <p:spPr>
          <a:xfrm>
            <a:off x="10101146" y="3955465"/>
            <a:ext cx="695250" cy="649729"/>
          </a:xfrm>
          <a:prstGeom prst="rightArrow">
            <a:avLst>
              <a:gd name="adj1" fmla="val 45994"/>
              <a:gd name="adj2" fmla="val 51334"/>
            </a:avLst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53" name="Group">
            <a:extLst>
              <a:ext uri="{FF2B5EF4-FFF2-40B4-BE49-F238E27FC236}">
                <a16:creationId xmlns:a16="http://schemas.microsoft.com/office/drawing/2014/main" id="{972581EF-E432-C34F-ADDD-060BAE0665A8}"/>
              </a:ext>
            </a:extLst>
          </p:cNvPr>
          <p:cNvGrpSpPr/>
          <p:nvPr/>
        </p:nvGrpSpPr>
        <p:grpSpPr>
          <a:xfrm>
            <a:off x="213882" y="3197847"/>
            <a:ext cx="2555730" cy="2164965"/>
            <a:chOff x="0" y="0"/>
            <a:chExt cx="2555728" cy="2164964"/>
          </a:xfrm>
        </p:grpSpPr>
        <p:pic>
          <p:nvPicPr>
            <p:cNvPr id="54" name="Image" descr="Image">
              <a:extLst>
                <a:ext uri="{FF2B5EF4-FFF2-40B4-BE49-F238E27FC236}">
                  <a16:creationId xmlns:a16="http://schemas.microsoft.com/office/drawing/2014/main" id="{BB3A1298-E139-E24F-87A6-4C4B9030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152775" y="1119626"/>
              <a:ext cx="1402954" cy="10453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" name="Image" descr="Image">
              <a:extLst>
                <a:ext uri="{FF2B5EF4-FFF2-40B4-BE49-F238E27FC236}">
                  <a16:creationId xmlns:a16="http://schemas.microsoft.com/office/drawing/2014/main" id="{A9E352FC-0A7C-444B-982C-59C29F4B9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rcRect l="22453"/>
            <a:stretch>
              <a:fillRect/>
            </a:stretch>
          </p:blipFill>
          <p:spPr>
            <a:xfrm>
              <a:off x="0" y="567332"/>
              <a:ext cx="1402843" cy="907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" name="Image" descr="Image">
              <a:extLst>
                <a:ext uri="{FF2B5EF4-FFF2-40B4-BE49-F238E27FC236}">
                  <a16:creationId xmlns:a16="http://schemas.microsoft.com/office/drawing/2014/main" id="{815AA3EA-DC03-714D-A4A8-C37CEBBBF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rcRect l="28814" r="14255"/>
            <a:stretch>
              <a:fillRect/>
            </a:stretch>
          </p:blipFill>
          <p:spPr>
            <a:xfrm>
              <a:off x="1299619" y="0"/>
              <a:ext cx="1256108" cy="11348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" name="Line">
            <a:extLst>
              <a:ext uri="{FF2B5EF4-FFF2-40B4-BE49-F238E27FC236}">
                <a16:creationId xmlns:a16="http://schemas.microsoft.com/office/drawing/2014/main" id="{44047008-EF75-044A-9985-80D4718B6800}"/>
              </a:ext>
            </a:extLst>
          </p:cNvPr>
          <p:cNvSpPr/>
          <p:nvPr/>
        </p:nvSpPr>
        <p:spPr>
          <a:xfrm>
            <a:off x="7017007" y="2197477"/>
            <a:ext cx="5007398" cy="128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19" y="0"/>
                </a:lnTo>
                <a:lnTo>
                  <a:pt x="0" y="0"/>
                </a:lnTo>
                <a:lnTo>
                  <a:pt x="0" y="11756"/>
                </a:lnTo>
              </a:path>
            </a:pathLst>
          </a:custGeom>
          <a:ln w="25400">
            <a:solidFill>
              <a:schemeClr val="tx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2" name="Errors">
            <a:extLst>
              <a:ext uri="{FF2B5EF4-FFF2-40B4-BE49-F238E27FC236}">
                <a16:creationId xmlns:a16="http://schemas.microsoft.com/office/drawing/2014/main" id="{89D82E01-3375-2946-A88F-04C7FA6C185C}"/>
              </a:ext>
            </a:extLst>
          </p:cNvPr>
          <p:cNvSpPr txBox="1"/>
          <p:nvPr/>
        </p:nvSpPr>
        <p:spPr>
          <a:xfrm>
            <a:off x="8861395" y="1817885"/>
            <a:ext cx="65915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Errors</a:t>
            </a:r>
          </a:p>
        </p:txBody>
      </p:sp>
      <p:sp>
        <p:nvSpPr>
          <p:cNvPr id="104" name="✔…">
            <a:extLst>
              <a:ext uri="{FF2B5EF4-FFF2-40B4-BE49-F238E27FC236}">
                <a16:creationId xmlns:a16="http://schemas.microsoft.com/office/drawing/2014/main" id="{AED35A0E-0667-3C41-BC85-D956BE1C6C3C}"/>
              </a:ext>
            </a:extLst>
          </p:cNvPr>
          <p:cNvSpPr txBox="1"/>
          <p:nvPr/>
        </p:nvSpPr>
        <p:spPr>
          <a:xfrm>
            <a:off x="11818785" y="3769933"/>
            <a:ext cx="399148" cy="1020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2200"/>
              </a:lnSpc>
              <a:spcBef>
                <a:spcPts val="0"/>
              </a:spcBef>
              <a:defRPr sz="2300">
                <a:solidFill>
                  <a:srgbClr val="FFFFFF"/>
                </a:solidFill>
              </a:defRPr>
            </a:pPr>
            <a:r>
              <a:rPr dirty="0"/>
              <a:t>✔</a:t>
            </a:r>
          </a:p>
          <a:p>
            <a:pPr algn="ctr">
              <a:lnSpc>
                <a:spcPts val="2200"/>
              </a:lnSpc>
              <a:spcBef>
                <a:spcPts val="0"/>
              </a:spcBef>
              <a:defRPr sz="2300">
                <a:solidFill>
                  <a:srgbClr val="FFFFFF"/>
                </a:solidFill>
              </a:defRPr>
            </a:pPr>
            <a:r>
              <a:rPr dirty="0"/>
              <a:t>✔</a:t>
            </a:r>
          </a:p>
          <a:p>
            <a:pPr algn="ctr"/>
            <a:r>
              <a:rPr lang="en-US" sz="2300" dirty="0"/>
              <a:t>✗</a:t>
            </a:r>
          </a:p>
        </p:txBody>
      </p:sp>
      <p:sp>
        <p:nvSpPr>
          <p:cNvPr id="106" name="Training:">
            <a:extLst>
              <a:ext uri="{FF2B5EF4-FFF2-40B4-BE49-F238E27FC236}">
                <a16:creationId xmlns:a16="http://schemas.microsoft.com/office/drawing/2014/main" id="{87CBF219-CD9B-074D-BB1E-9EE58F189579}"/>
              </a:ext>
            </a:extLst>
          </p:cNvPr>
          <p:cNvSpPr txBox="1"/>
          <p:nvPr/>
        </p:nvSpPr>
        <p:spPr>
          <a:xfrm>
            <a:off x="0" y="1347959"/>
            <a:ext cx="152118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Training: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0F5CA-F023-8C4C-BFF6-5969FA631606}"/>
              </a:ext>
            </a:extLst>
          </p:cNvPr>
          <p:cNvSpPr txBox="1"/>
          <p:nvPr/>
        </p:nvSpPr>
        <p:spPr>
          <a:xfrm>
            <a:off x="10901106" y="3841748"/>
            <a:ext cx="936282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/>
              <a:t>Dog</a:t>
            </a:r>
          </a:p>
          <a:p>
            <a:pPr algn="ctr"/>
            <a:r>
              <a:rPr lang="en-US" sz="1700" dirty="0"/>
              <a:t>Cat</a:t>
            </a:r>
          </a:p>
          <a:p>
            <a:pPr algn="ctr"/>
            <a:r>
              <a:rPr lang="en-US" sz="1700" dirty="0"/>
              <a:t>Raccoon</a:t>
            </a:r>
          </a:p>
        </p:txBody>
      </p:sp>
    </p:spTree>
    <p:extLst>
      <p:ext uri="{BB962C8B-B14F-4D97-AF65-F5344CB8AC3E}">
        <p14:creationId xmlns:p14="http://schemas.microsoft.com/office/powerpoint/2010/main" val="317050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6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 advAuto="0"/>
      <p:bldP spid="52" grpId="0" animBg="1" advAuto="0"/>
      <p:bldP spid="53" grpId="0" animBg="1" advAuto="0"/>
      <p:bldP spid="101" grpId="0" animBg="1" advAuto="0"/>
      <p:bldP spid="102" grpId="0" animBg="1" advAuto="0"/>
      <p:bldP spid="104" grpId="0" animBg="1" advAuto="0"/>
      <p:bldP spid="106" grpId="0" animBg="1" advAuto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A Brief Introduction to Deep Learning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D71248B-DCC1-8F46-BDAC-ABC7B35754EE}"/>
              </a:ext>
            </a:extLst>
          </p:cNvPr>
          <p:cNvGrpSpPr/>
          <p:nvPr/>
        </p:nvGrpSpPr>
        <p:grpSpPr>
          <a:xfrm>
            <a:off x="3783710" y="2719558"/>
            <a:ext cx="6089614" cy="3121542"/>
            <a:chOff x="3783710" y="1868200"/>
            <a:chExt cx="6089614" cy="3121542"/>
          </a:xfrm>
        </p:grpSpPr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81737483-1D69-124C-AC05-450C5B0EA994}"/>
                </a:ext>
              </a:extLst>
            </p:cNvPr>
            <p:cNvSpPr/>
            <p:nvPr/>
          </p:nvSpPr>
          <p:spPr>
            <a:xfrm>
              <a:off x="3783710" y="1868200"/>
              <a:ext cx="717519" cy="3116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" y="35"/>
                  </a:moveTo>
                  <a:lnTo>
                    <a:pt x="0" y="17204"/>
                  </a:lnTo>
                  <a:lnTo>
                    <a:pt x="19684" y="21600"/>
                  </a:lnTo>
                  <a:lnTo>
                    <a:pt x="19487" y="4607"/>
                  </a:lnTo>
                  <a:lnTo>
                    <a:pt x="21600" y="4559"/>
                  </a:lnTo>
                  <a:lnTo>
                    <a:pt x="1980" y="0"/>
                  </a:lnTo>
                  <a:lnTo>
                    <a:pt x="78" y="3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" name="Line">
              <a:extLst>
                <a:ext uri="{FF2B5EF4-FFF2-40B4-BE49-F238E27FC236}">
                  <a16:creationId xmlns:a16="http://schemas.microsoft.com/office/drawing/2014/main" id="{E26F67F6-FB21-194F-B19C-E08A9C3A8B13}"/>
                </a:ext>
              </a:extLst>
            </p:cNvPr>
            <p:cNvSpPr/>
            <p:nvPr/>
          </p:nvSpPr>
          <p:spPr>
            <a:xfrm>
              <a:off x="3790821" y="1886987"/>
              <a:ext cx="645457" cy="65396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" name="Line">
              <a:extLst>
                <a:ext uri="{FF2B5EF4-FFF2-40B4-BE49-F238E27FC236}">
                  <a16:creationId xmlns:a16="http://schemas.microsoft.com/office/drawing/2014/main" id="{9E1993F6-6C99-CF49-929C-1DE5E9C15AAF}"/>
                </a:ext>
              </a:extLst>
            </p:cNvPr>
            <p:cNvSpPr/>
            <p:nvPr/>
          </p:nvSpPr>
          <p:spPr>
            <a:xfrm>
              <a:off x="4437448" y="2524840"/>
              <a:ext cx="68830" cy="2464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476" y="21593"/>
                  </a:lnTo>
                  <a:lnTo>
                    <a:pt x="0" y="2160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" name="Shape">
              <a:extLst>
                <a:ext uri="{FF2B5EF4-FFF2-40B4-BE49-F238E27FC236}">
                  <a16:creationId xmlns:a16="http://schemas.microsoft.com/office/drawing/2014/main" id="{0A65E71D-1573-1F44-8F88-637857F332E8}"/>
                </a:ext>
              </a:extLst>
            </p:cNvPr>
            <p:cNvSpPr/>
            <p:nvPr/>
          </p:nvSpPr>
          <p:spPr>
            <a:xfrm>
              <a:off x="4814363" y="2166966"/>
              <a:ext cx="828097" cy="492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255" y="21600"/>
                  </a:lnTo>
                  <a:lnTo>
                    <a:pt x="21600" y="21546"/>
                  </a:lnTo>
                  <a:lnTo>
                    <a:pt x="9361" y="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BFAE6BF6-BA3A-3A49-80BD-1CA5467F32CD}"/>
                </a:ext>
              </a:extLst>
            </p:cNvPr>
            <p:cNvSpPr/>
            <p:nvPr/>
          </p:nvSpPr>
          <p:spPr>
            <a:xfrm>
              <a:off x="5285065" y="2655627"/>
              <a:ext cx="361645" cy="2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38"/>
                  </a:moveTo>
                  <a:lnTo>
                    <a:pt x="0" y="21596"/>
                  </a:lnTo>
                  <a:lnTo>
                    <a:pt x="21365" y="21600"/>
                  </a:lnTo>
                  <a:lnTo>
                    <a:pt x="2160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5F1330AB-CC3E-9C48-92A4-34D3235B0501}"/>
                </a:ext>
              </a:extLst>
            </p:cNvPr>
            <p:cNvSpPr/>
            <p:nvPr/>
          </p:nvSpPr>
          <p:spPr>
            <a:xfrm>
              <a:off x="4796468" y="2170510"/>
              <a:ext cx="482603" cy="269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7702"/>
                  </a:lnTo>
                  <a:lnTo>
                    <a:pt x="719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6" name="Shape">
              <a:extLst>
                <a:ext uri="{FF2B5EF4-FFF2-40B4-BE49-F238E27FC236}">
                  <a16:creationId xmlns:a16="http://schemas.microsoft.com/office/drawing/2014/main" id="{FD4EA7D9-6112-8642-9798-F4C41DE9DD3D}"/>
                </a:ext>
              </a:extLst>
            </p:cNvPr>
            <p:cNvSpPr/>
            <p:nvPr/>
          </p:nvSpPr>
          <p:spPr>
            <a:xfrm>
              <a:off x="5963274" y="2614044"/>
              <a:ext cx="399865" cy="1842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" y="0"/>
                  </a:moveTo>
                  <a:lnTo>
                    <a:pt x="0" y="16916"/>
                  </a:lnTo>
                  <a:lnTo>
                    <a:pt x="21600" y="21600"/>
                  </a:lnTo>
                  <a:lnTo>
                    <a:pt x="21527" y="4513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B89DF36A-AF90-FD48-A924-B409993D1F01}"/>
                </a:ext>
              </a:extLst>
            </p:cNvPr>
            <p:cNvSpPr/>
            <p:nvPr/>
          </p:nvSpPr>
          <p:spPr>
            <a:xfrm>
              <a:off x="5969443" y="2606023"/>
              <a:ext cx="937097" cy="399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6"/>
                  </a:moveTo>
                  <a:lnTo>
                    <a:pt x="12580" y="0"/>
                  </a:lnTo>
                  <a:lnTo>
                    <a:pt x="21600" y="21468"/>
                  </a:lnTo>
                  <a:lnTo>
                    <a:pt x="9160" y="2160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0587F625-CB39-CC4E-B972-080BDE0E081C}"/>
                </a:ext>
              </a:extLst>
            </p:cNvPr>
            <p:cNvSpPr/>
            <p:nvPr/>
          </p:nvSpPr>
          <p:spPr>
            <a:xfrm>
              <a:off x="6362334" y="3008035"/>
              <a:ext cx="542445" cy="144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21600" y="21600"/>
                  </a:lnTo>
                  <a:lnTo>
                    <a:pt x="21417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1" name="Shape">
              <a:extLst>
                <a:ext uri="{FF2B5EF4-FFF2-40B4-BE49-F238E27FC236}">
                  <a16:creationId xmlns:a16="http://schemas.microsoft.com/office/drawing/2014/main" id="{D772C1CA-6DD9-A841-A627-D5BF634E35C5}"/>
                </a:ext>
              </a:extLst>
            </p:cNvPr>
            <p:cNvSpPr/>
            <p:nvPr/>
          </p:nvSpPr>
          <p:spPr>
            <a:xfrm>
              <a:off x="7186671" y="2880036"/>
              <a:ext cx="1282331" cy="1300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3" y="15678"/>
                  </a:lnTo>
                  <a:lnTo>
                    <a:pt x="6137" y="21565"/>
                  </a:lnTo>
                  <a:lnTo>
                    <a:pt x="21548" y="21600"/>
                  </a:lnTo>
                  <a:lnTo>
                    <a:pt x="21600" y="5909"/>
                  </a:lnTo>
                  <a:lnTo>
                    <a:pt x="15492" y="0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2" name="Line">
              <a:extLst>
                <a:ext uri="{FF2B5EF4-FFF2-40B4-BE49-F238E27FC236}">
                  <a16:creationId xmlns:a16="http://schemas.microsoft.com/office/drawing/2014/main" id="{9DBD72E5-25EC-064E-B57E-05A2D839A38B}"/>
                </a:ext>
              </a:extLst>
            </p:cNvPr>
            <p:cNvSpPr/>
            <p:nvPr/>
          </p:nvSpPr>
          <p:spPr>
            <a:xfrm>
              <a:off x="7193172" y="2894958"/>
              <a:ext cx="355560" cy="1280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058"/>
                  </a:lnTo>
                  <a:lnTo>
                    <a:pt x="21473" y="2160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3" name="Line">
              <a:extLst>
                <a:ext uri="{FF2B5EF4-FFF2-40B4-BE49-F238E27FC236}">
                  <a16:creationId xmlns:a16="http://schemas.microsoft.com/office/drawing/2014/main" id="{839020B6-043D-C948-A4FD-2EFC7BF5EE9F}"/>
                </a:ext>
              </a:extLst>
            </p:cNvPr>
            <p:cNvSpPr/>
            <p:nvPr/>
          </p:nvSpPr>
          <p:spPr>
            <a:xfrm>
              <a:off x="7541757" y="3244767"/>
              <a:ext cx="931439" cy="409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4" name="Shape">
              <a:extLst>
                <a:ext uri="{FF2B5EF4-FFF2-40B4-BE49-F238E27FC236}">
                  <a16:creationId xmlns:a16="http://schemas.microsoft.com/office/drawing/2014/main" id="{091ED3CE-9934-E048-9C8B-26F515F58047}"/>
                </a:ext>
              </a:extLst>
            </p:cNvPr>
            <p:cNvSpPr/>
            <p:nvPr/>
          </p:nvSpPr>
          <p:spPr>
            <a:xfrm>
              <a:off x="8738309" y="3176881"/>
              <a:ext cx="1131355" cy="87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" y="307"/>
                  </a:moveTo>
                  <a:lnTo>
                    <a:pt x="0" y="15764"/>
                  </a:lnTo>
                  <a:lnTo>
                    <a:pt x="4585" y="21600"/>
                  </a:lnTo>
                  <a:lnTo>
                    <a:pt x="21597" y="21518"/>
                  </a:lnTo>
                  <a:lnTo>
                    <a:pt x="21600" y="6089"/>
                  </a:lnTo>
                  <a:lnTo>
                    <a:pt x="17078" y="0"/>
                  </a:lnTo>
                  <a:lnTo>
                    <a:pt x="44" y="30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5" name="Line">
              <a:extLst>
                <a:ext uri="{FF2B5EF4-FFF2-40B4-BE49-F238E27FC236}">
                  <a16:creationId xmlns:a16="http://schemas.microsoft.com/office/drawing/2014/main" id="{E37E893D-1BEF-6847-A6B6-EFB6E79E7A7B}"/>
                </a:ext>
              </a:extLst>
            </p:cNvPr>
            <p:cNvSpPr/>
            <p:nvPr/>
          </p:nvSpPr>
          <p:spPr>
            <a:xfrm>
              <a:off x="8747381" y="3199885"/>
              <a:ext cx="236618" cy="85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0" y="0"/>
                  </a:moveTo>
                  <a:lnTo>
                    <a:pt x="21290" y="5775"/>
                  </a:lnTo>
                  <a:cubicBezTo>
                    <a:pt x="21600" y="11050"/>
                    <a:pt x="21100" y="16325"/>
                    <a:pt x="21410" y="2160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6" name="Line">
              <a:extLst>
                <a:ext uri="{FF2B5EF4-FFF2-40B4-BE49-F238E27FC236}">
                  <a16:creationId xmlns:a16="http://schemas.microsoft.com/office/drawing/2014/main" id="{1C367248-EE09-B44E-9140-3E2FF5948BFF}"/>
                </a:ext>
              </a:extLst>
            </p:cNvPr>
            <p:cNvSpPr/>
            <p:nvPr/>
          </p:nvSpPr>
          <p:spPr>
            <a:xfrm flipV="1">
              <a:off x="8980563" y="3424644"/>
              <a:ext cx="892761" cy="236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7" name="Shape">
              <a:extLst>
                <a:ext uri="{FF2B5EF4-FFF2-40B4-BE49-F238E27FC236}">
                  <a16:creationId xmlns:a16="http://schemas.microsoft.com/office/drawing/2014/main" id="{6A0F62CE-780D-A447-8830-DE9222A97183}"/>
                </a:ext>
              </a:extLst>
            </p:cNvPr>
            <p:cNvSpPr/>
            <p:nvPr/>
          </p:nvSpPr>
          <p:spPr>
            <a:xfrm>
              <a:off x="3991759" y="3129078"/>
              <a:ext cx="298313" cy="84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7" y="48"/>
                  </a:moveTo>
                  <a:lnTo>
                    <a:pt x="0" y="15583"/>
                  </a:lnTo>
                  <a:lnTo>
                    <a:pt x="17628" y="21600"/>
                  </a:lnTo>
                  <a:lnTo>
                    <a:pt x="21558" y="21480"/>
                  </a:lnTo>
                  <a:lnTo>
                    <a:pt x="21600" y="5578"/>
                  </a:lnTo>
                  <a:lnTo>
                    <a:pt x="5223" y="0"/>
                  </a:lnTo>
                  <a:lnTo>
                    <a:pt x="477" y="48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8" name="Line">
              <a:extLst>
                <a:ext uri="{FF2B5EF4-FFF2-40B4-BE49-F238E27FC236}">
                  <a16:creationId xmlns:a16="http://schemas.microsoft.com/office/drawing/2014/main" id="{F7F819BB-9812-BC4F-BDA4-B48DECA2C4A5}"/>
                </a:ext>
              </a:extLst>
            </p:cNvPr>
            <p:cNvSpPr/>
            <p:nvPr/>
          </p:nvSpPr>
          <p:spPr>
            <a:xfrm>
              <a:off x="3998120" y="3133628"/>
              <a:ext cx="233823" cy="833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325" y="6015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9" name="Line">
              <a:extLst>
                <a:ext uri="{FF2B5EF4-FFF2-40B4-BE49-F238E27FC236}">
                  <a16:creationId xmlns:a16="http://schemas.microsoft.com/office/drawing/2014/main" id="{2EC07A18-7AC7-074F-87D8-E7CFE554FAB0}"/>
                </a:ext>
              </a:extLst>
            </p:cNvPr>
            <p:cNvSpPr/>
            <p:nvPr/>
          </p:nvSpPr>
          <p:spPr>
            <a:xfrm flipV="1">
              <a:off x="4224662" y="3358335"/>
              <a:ext cx="65890" cy="5227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0" name="Shape">
              <a:extLst>
                <a:ext uri="{FF2B5EF4-FFF2-40B4-BE49-F238E27FC236}">
                  <a16:creationId xmlns:a16="http://schemas.microsoft.com/office/drawing/2014/main" id="{CB899BBE-91BE-7947-9D55-DAFDCD60CB80}"/>
                </a:ext>
              </a:extLst>
            </p:cNvPr>
            <p:cNvSpPr/>
            <p:nvPr/>
          </p:nvSpPr>
          <p:spPr>
            <a:xfrm>
              <a:off x="4934661" y="3264254"/>
              <a:ext cx="593297" cy="647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" y="0"/>
                  </a:moveTo>
                  <a:lnTo>
                    <a:pt x="0" y="14873"/>
                  </a:lnTo>
                  <a:lnTo>
                    <a:pt x="7230" y="21536"/>
                  </a:lnTo>
                  <a:lnTo>
                    <a:pt x="21600" y="21600"/>
                  </a:lnTo>
                  <a:lnTo>
                    <a:pt x="21337" y="6717"/>
                  </a:lnTo>
                  <a:lnTo>
                    <a:pt x="14751" y="1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1" name="Line">
              <a:extLst>
                <a:ext uri="{FF2B5EF4-FFF2-40B4-BE49-F238E27FC236}">
                  <a16:creationId xmlns:a16="http://schemas.microsoft.com/office/drawing/2014/main" id="{380E98B4-40DD-2F4A-A577-8B34BA262013}"/>
                </a:ext>
              </a:extLst>
            </p:cNvPr>
            <p:cNvSpPr/>
            <p:nvPr/>
          </p:nvSpPr>
          <p:spPr>
            <a:xfrm>
              <a:off x="4940603" y="3274111"/>
              <a:ext cx="197058" cy="632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726"/>
                  </a:lnTo>
                  <a:lnTo>
                    <a:pt x="21458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2" name="Line">
              <a:extLst>
                <a:ext uri="{FF2B5EF4-FFF2-40B4-BE49-F238E27FC236}">
                  <a16:creationId xmlns:a16="http://schemas.microsoft.com/office/drawing/2014/main" id="{D7CF28CE-860C-7441-A557-58C770B7D573}"/>
                </a:ext>
              </a:extLst>
            </p:cNvPr>
            <p:cNvSpPr/>
            <p:nvPr/>
          </p:nvSpPr>
          <p:spPr>
            <a:xfrm>
              <a:off x="5135686" y="3471589"/>
              <a:ext cx="387631" cy="421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3" name="Shape">
              <a:extLst>
                <a:ext uri="{FF2B5EF4-FFF2-40B4-BE49-F238E27FC236}">
                  <a16:creationId xmlns:a16="http://schemas.microsoft.com/office/drawing/2014/main" id="{FCECD46A-9637-0146-952B-DE04A0FD764A}"/>
                </a:ext>
              </a:extLst>
            </p:cNvPr>
            <p:cNvSpPr/>
            <p:nvPr/>
          </p:nvSpPr>
          <p:spPr>
            <a:xfrm>
              <a:off x="6098566" y="3321465"/>
              <a:ext cx="727293" cy="51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" y="335"/>
                  </a:moveTo>
                  <a:lnTo>
                    <a:pt x="0" y="14489"/>
                  </a:lnTo>
                  <a:lnTo>
                    <a:pt x="4946" y="21344"/>
                  </a:lnTo>
                  <a:lnTo>
                    <a:pt x="21507" y="21600"/>
                  </a:lnTo>
                  <a:lnTo>
                    <a:pt x="21600" y="6852"/>
                  </a:lnTo>
                  <a:lnTo>
                    <a:pt x="17035" y="0"/>
                  </a:lnTo>
                  <a:lnTo>
                    <a:pt x="34" y="335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4" name="Line">
              <a:extLst>
                <a:ext uri="{FF2B5EF4-FFF2-40B4-BE49-F238E27FC236}">
                  <a16:creationId xmlns:a16="http://schemas.microsoft.com/office/drawing/2014/main" id="{07C5771F-AF68-244D-A3B1-0777B24F804F}"/>
                </a:ext>
              </a:extLst>
            </p:cNvPr>
            <p:cNvSpPr/>
            <p:nvPr/>
          </p:nvSpPr>
          <p:spPr>
            <a:xfrm>
              <a:off x="6103372" y="3334793"/>
              <a:ext cx="168850" cy="491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828"/>
                  </a:lnTo>
                  <a:lnTo>
                    <a:pt x="20637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5" name="Line">
              <a:extLst>
                <a:ext uri="{FF2B5EF4-FFF2-40B4-BE49-F238E27FC236}">
                  <a16:creationId xmlns:a16="http://schemas.microsoft.com/office/drawing/2014/main" id="{95BC652E-53F1-1147-BFC8-EE7F089C231E}"/>
                </a:ext>
              </a:extLst>
            </p:cNvPr>
            <p:cNvSpPr/>
            <p:nvPr/>
          </p:nvSpPr>
          <p:spPr>
            <a:xfrm flipV="1">
              <a:off x="6269163" y="3487913"/>
              <a:ext cx="557668" cy="3321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1C2F1E2D-B5B9-1C4F-AD80-E1CBFBE97B8B}"/>
                </a:ext>
              </a:extLst>
            </p:cNvPr>
            <p:cNvSpPr/>
            <p:nvPr/>
          </p:nvSpPr>
          <p:spPr>
            <a:xfrm>
              <a:off x="7320686" y="3394892"/>
              <a:ext cx="1099878" cy="514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" y="139"/>
                  </a:moveTo>
                  <a:lnTo>
                    <a:pt x="0" y="14320"/>
                  </a:lnTo>
                  <a:lnTo>
                    <a:pt x="3522" y="21600"/>
                  </a:lnTo>
                  <a:lnTo>
                    <a:pt x="21600" y="21516"/>
                  </a:lnTo>
                  <a:lnTo>
                    <a:pt x="21539" y="7300"/>
                  </a:lnTo>
                  <a:lnTo>
                    <a:pt x="18139" y="0"/>
                  </a:lnTo>
                  <a:lnTo>
                    <a:pt x="168" y="139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7" name="Line">
              <a:extLst>
                <a:ext uri="{FF2B5EF4-FFF2-40B4-BE49-F238E27FC236}">
                  <a16:creationId xmlns:a16="http://schemas.microsoft.com/office/drawing/2014/main" id="{F13FDA6F-DFAC-454F-900D-423985303752}"/>
                </a:ext>
              </a:extLst>
            </p:cNvPr>
            <p:cNvSpPr/>
            <p:nvPr/>
          </p:nvSpPr>
          <p:spPr>
            <a:xfrm>
              <a:off x="7332501" y="3397536"/>
              <a:ext cx="172244" cy="510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128" y="7502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8" name="Line">
              <a:extLst>
                <a:ext uri="{FF2B5EF4-FFF2-40B4-BE49-F238E27FC236}">
                  <a16:creationId xmlns:a16="http://schemas.microsoft.com/office/drawing/2014/main" id="{98B80708-105C-4149-BAE6-8C2ECB3FACDA}"/>
                </a:ext>
              </a:extLst>
            </p:cNvPr>
            <p:cNvSpPr/>
            <p:nvPr/>
          </p:nvSpPr>
          <p:spPr>
            <a:xfrm flipV="1">
              <a:off x="7493362" y="3571699"/>
              <a:ext cx="920935" cy="1749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9" name="Line">
              <a:extLst>
                <a:ext uri="{FF2B5EF4-FFF2-40B4-BE49-F238E27FC236}">
                  <a16:creationId xmlns:a16="http://schemas.microsoft.com/office/drawing/2014/main" id="{FB589F00-7D6D-8945-A104-BB2EB2C75770}"/>
                </a:ext>
              </a:extLst>
            </p:cNvPr>
            <p:cNvSpPr/>
            <p:nvPr/>
          </p:nvSpPr>
          <p:spPr>
            <a:xfrm>
              <a:off x="4062087" y="3128593"/>
              <a:ext cx="804276" cy="417826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0" name="Line">
              <a:extLst>
                <a:ext uri="{FF2B5EF4-FFF2-40B4-BE49-F238E27FC236}">
                  <a16:creationId xmlns:a16="http://schemas.microsoft.com/office/drawing/2014/main" id="{D521DB33-4ADE-3F44-9F6A-9F971D892EDF}"/>
                </a:ext>
              </a:extLst>
            </p:cNvPr>
            <p:cNvSpPr/>
            <p:nvPr/>
          </p:nvSpPr>
          <p:spPr>
            <a:xfrm>
              <a:off x="4281393" y="3355504"/>
              <a:ext cx="589914" cy="1958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1" name="Line">
              <a:extLst>
                <a:ext uri="{FF2B5EF4-FFF2-40B4-BE49-F238E27FC236}">
                  <a16:creationId xmlns:a16="http://schemas.microsoft.com/office/drawing/2014/main" id="{CBD0F196-C835-2C4D-B2F9-3D707B49577C}"/>
                </a:ext>
              </a:extLst>
            </p:cNvPr>
            <p:cNvSpPr/>
            <p:nvPr/>
          </p:nvSpPr>
          <p:spPr>
            <a:xfrm flipV="1">
              <a:off x="4285483" y="3549363"/>
              <a:ext cx="581122" cy="41480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2" name="Line">
              <a:extLst>
                <a:ext uri="{FF2B5EF4-FFF2-40B4-BE49-F238E27FC236}">
                  <a16:creationId xmlns:a16="http://schemas.microsoft.com/office/drawing/2014/main" id="{EF319B3E-4117-844C-A6D9-DE0A171F6307}"/>
                </a:ext>
              </a:extLst>
            </p:cNvPr>
            <p:cNvSpPr/>
            <p:nvPr/>
          </p:nvSpPr>
          <p:spPr>
            <a:xfrm>
              <a:off x="5339350" y="3273308"/>
              <a:ext cx="695180" cy="27920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3" name="Line">
              <a:extLst>
                <a:ext uri="{FF2B5EF4-FFF2-40B4-BE49-F238E27FC236}">
                  <a16:creationId xmlns:a16="http://schemas.microsoft.com/office/drawing/2014/main" id="{E5728356-4A71-1447-96FF-F777C93FF88E}"/>
                </a:ext>
              </a:extLst>
            </p:cNvPr>
            <p:cNvSpPr/>
            <p:nvPr/>
          </p:nvSpPr>
          <p:spPr>
            <a:xfrm>
              <a:off x="5520957" y="3472253"/>
              <a:ext cx="508487" cy="7616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4" name="Line">
              <a:extLst>
                <a:ext uri="{FF2B5EF4-FFF2-40B4-BE49-F238E27FC236}">
                  <a16:creationId xmlns:a16="http://schemas.microsoft.com/office/drawing/2014/main" id="{0E78472C-CF0B-FE42-8370-2594D0CFD586}"/>
                </a:ext>
              </a:extLst>
            </p:cNvPr>
            <p:cNvSpPr/>
            <p:nvPr/>
          </p:nvSpPr>
          <p:spPr>
            <a:xfrm flipV="1">
              <a:off x="5527406" y="3554065"/>
              <a:ext cx="504590" cy="35786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5" name="Line">
              <a:extLst>
                <a:ext uri="{FF2B5EF4-FFF2-40B4-BE49-F238E27FC236}">
                  <a16:creationId xmlns:a16="http://schemas.microsoft.com/office/drawing/2014/main" id="{1FCBDCA3-52A8-3149-BA4E-E01DFCA8595C}"/>
                </a:ext>
              </a:extLst>
            </p:cNvPr>
            <p:cNvSpPr/>
            <p:nvPr/>
          </p:nvSpPr>
          <p:spPr>
            <a:xfrm>
              <a:off x="6822023" y="3488437"/>
              <a:ext cx="441636" cy="13310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6" name="Line">
              <a:extLst>
                <a:ext uri="{FF2B5EF4-FFF2-40B4-BE49-F238E27FC236}">
                  <a16:creationId xmlns:a16="http://schemas.microsoft.com/office/drawing/2014/main" id="{F5A8DD51-B642-A64D-A095-DED1B2C388F1}"/>
                </a:ext>
              </a:extLst>
            </p:cNvPr>
            <p:cNvSpPr/>
            <p:nvPr/>
          </p:nvSpPr>
          <p:spPr>
            <a:xfrm>
              <a:off x="6671701" y="3317280"/>
              <a:ext cx="591609" cy="309106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7" name="Line">
              <a:extLst>
                <a:ext uri="{FF2B5EF4-FFF2-40B4-BE49-F238E27FC236}">
                  <a16:creationId xmlns:a16="http://schemas.microsoft.com/office/drawing/2014/main" id="{E28DD616-E0CD-1842-BD0B-A52512D83E89}"/>
                </a:ext>
              </a:extLst>
            </p:cNvPr>
            <p:cNvSpPr/>
            <p:nvPr/>
          </p:nvSpPr>
          <p:spPr>
            <a:xfrm flipV="1">
              <a:off x="6824540" y="3618049"/>
              <a:ext cx="440849" cy="21623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8" name="Line">
              <a:extLst>
                <a:ext uri="{FF2B5EF4-FFF2-40B4-BE49-F238E27FC236}">
                  <a16:creationId xmlns:a16="http://schemas.microsoft.com/office/drawing/2014/main" id="{50D0A2AB-50FB-A746-91E7-332C07592984}"/>
                </a:ext>
              </a:extLst>
            </p:cNvPr>
            <p:cNvSpPr/>
            <p:nvPr/>
          </p:nvSpPr>
          <p:spPr>
            <a:xfrm>
              <a:off x="8249065" y="3399651"/>
              <a:ext cx="536836" cy="22033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49" name="Line">
              <a:extLst>
                <a:ext uri="{FF2B5EF4-FFF2-40B4-BE49-F238E27FC236}">
                  <a16:creationId xmlns:a16="http://schemas.microsoft.com/office/drawing/2014/main" id="{796EDFCB-63BA-2841-9150-69D53F80A703}"/>
                </a:ext>
              </a:extLst>
            </p:cNvPr>
            <p:cNvSpPr/>
            <p:nvPr/>
          </p:nvSpPr>
          <p:spPr>
            <a:xfrm>
              <a:off x="8415923" y="3570091"/>
              <a:ext cx="369961" cy="4956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50" name="Line">
              <a:extLst>
                <a:ext uri="{FF2B5EF4-FFF2-40B4-BE49-F238E27FC236}">
                  <a16:creationId xmlns:a16="http://schemas.microsoft.com/office/drawing/2014/main" id="{B9EFE48B-66AF-834A-9363-04CDBA973385}"/>
                </a:ext>
              </a:extLst>
            </p:cNvPr>
            <p:cNvSpPr/>
            <p:nvPr/>
          </p:nvSpPr>
          <p:spPr>
            <a:xfrm flipV="1">
              <a:off x="8417286" y="3614991"/>
              <a:ext cx="369157" cy="29201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  <p:sp>
        <p:nvSpPr>
          <p:cNvPr id="51" name="Arrow">
            <a:extLst>
              <a:ext uri="{FF2B5EF4-FFF2-40B4-BE49-F238E27FC236}">
                <a16:creationId xmlns:a16="http://schemas.microsoft.com/office/drawing/2014/main" id="{36DC0979-5D73-A94D-91BF-DB84AC6C32B8}"/>
              </a:ext>
            </a:extLst>
          </p:cNvPr>
          <p:cNvSpPr/>
          <p:nvPr/>
        </p:nvSpPr>
        <p:spPr>
          <a:xfrm>
            <a:off x="2926285" y="3955465"/>
            <a:ext cx="695250" cy="649728"/>
          </a:xfrm>
          <a:prstGeom prst="rightArrow">
            <a:avLst>
              <a:gd name="adj1" fmla="val 45994"/>
              <a:gd name="adj2" fmla="val 51334"/>
            </a:avLst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52" name="Arrow">
            <a:extLst>
              <a:ext uri="{FF2B5EF4-FFF2-40B4-BE49-F238E27FC236}">
                <a16:creationId xmlns:a16="http://schemas.microsoft.com/office/drawing/2014/main" id="{7EFBFDDF-96AF-BB4E-91D4-33DA1C900315}"/>
              </a:ext>
            </a:extLst>
          </p:cNvPr>
          <p:cNvSpPr/>
          <p:nvPr/>
        </p:nvSpPr>
        <p:spPr>
          <a:xfrm>
            <a:off x="10101146" y="3955465"/>
            <a:ext cx="695250" cy="649729"/>
          </a:xfrm>
          <a:prstGeom prst="rightArrow">
            <a:avLst>
              <a:gd name="adj1" fmla="val 45994"/>
              <a:gd name="adj2" fmla="val 51334"/>
            </a:avLst>
          </a:prstGeom>
          <a:ln w="25400">
            <a:solidFill>
              <a:schemeClr val="tx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04" name="✔…">
            <a:extLst>
              <a:ext uri="{FF2B5EF4-FFF2-40B4-BE49-F238E27FC236}">
                <a16:creationId xmlns:a16="http://schemas.microsoft.com/office/drawing/2014/main" id="{AED35A0E-0667-3C41-BC85-D956BE1C6C3C}"/>
              </a:ext>
            </a:extLst>
          </p:cNvPr>
          <p:cNvSpPr txBox="1"/>
          <p:nvPr/>
        </p:nvSpPr>
        <p:spPr>
          <a:xfrm>
            <a:off x="11819586" y="4081845"/>
            <a:ext cx="397545" cy="39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ts val="2200"/>
              </a:lnSpc>
              <a:spcBef>
                <a:spcPts val="0"/>
              </a:spcBef>
              <a:defRPr sz="2300">
                <a:solidFill>
                  <a:srgbClr val="FFFFFF"/>
                </a:solidFill>
              </a:defRPr>
            </a:pPr>
            <a:r>
              <a:rPr dirty="0"/>
              <a:t>✔</a:t>
            </a:r>
          </a:p>
        </p:txBody>
      </p:sp>
      <p:sp>
        <p:nvSpPr>
          <p:cNvPr id="106" name="Training:">
            <a:extLst>
              <a:ext uri="{FF2B5EF4-FFF2-40B4-BE49-F238E27FC236}">
                <a16:creationId xmlns:a16="http://schemas.microsoft.com/office/drawing/2014/main" id="{87CBF219-CD9B-074D-BB1E-9EE58F189579}"/>
              </a:ext>
            </a:extLst>
          </p:cNvPr>
          <p:cNvSpPr txBox="1"/>
          <p:nvPr/>
        </p:nvSpPr>
        <p:spPr>
          <a:xfrm>
            <a:off x="0" y="1347959"/>
            <a:ext cx="1741246" cy="50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 b="1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Inference</a:t>
            </a:r>
            <a:r>
              <a:rPr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0F5CA-F023-8C4C-BFF6-5969FA631606}"/>
              </a:ext>
            </a:extLst>
          </p:cNvPr>
          <p:cNvSpPr txBox="1"/>
          <p:nvPr/>
        </p:nvSpPr>
        <p:spPr>
          <a:xfrm>
            <a:off x="11130464" y="4103358"/>
            <a:ext cx="47756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700" dirty="0"/>
              <a:t>Cat</a:t>
            </a:r>
          </a:p>
        </p:txBody>
      </p:sp>
      <p:pic>
        <p:nvPicPr>
          <p:cNvPr id="57" name="Image" descr="Image">
            <a:extLst>
              <a:ext uri="{FF2B5EF4-FFF2-40B4-BE49-F238E27FC236}">
                <a16:creationId xmlns:a16="http://schemas.microsoft.com/office/drawing/2014/main" id="{D5F47398-BA58-BB48-BCF5-147184F3B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10801" r="8413" b="17313"/>
          <a:stretch>
            <a:fillRect/>
          </a:stretch>
        </p:blipFill>
        <p:spPr>
          <a:xfrm>
            <a:off x="925977" y="3435839"/>
            <a:ext cx="1650142" cy="168898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AF28D48C-B3C6-9A41-A004-083727A9B2E4}"/>
              </a:ext>
            </a:extLst>
          </p:cNvPr>
          <p:cNvGrpSpPr/>
          <p:nvPr/>
        </p:nvGrpSpPr>
        <p:grpSpPr>
          <a:xfrm>
            <a:off x="3785616" y="2719558"/>
            <a:ext cx="6089614" cy="3121542"/>
            <a:chOff x="3783710" y="1868200"/>
            <a:chExt cx="6089614" cy="3121542"/>
          </a:xfrm>
        </p:grpSpPr>
        <p:sp>
          <p:nvSpPr>
            <p:cNvPr id="95" name="Shape">
              <a:extLst>
                <a:ext uri="{FF2B5EF4-FFF2-40B4-BE49-F238E27FC236}">
                  <a16:creationId xmlns:a16="http://schemas.microsoft.com/office/drawing/2014/main" id="{BBBBA355-F357-D24D-90E7-F55176338567}"/>
                </a:ext>
              </a:extLst>
            </p:cNvPr>
            <p:cNvSpPr/>
            <p:nvPr/>
          </p:nvSpPr>
          <p:spPr>
            <a:xfrm>
              <a:off x="3783710" y="1868200"/>
              <a:ext cx="717519" cy="3116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" y="35"/>
                  </a:moveTo>
                  <a:lnTo>
                    <a:pt x="0" y="17204"/>
                  </a:lnTo>
                  <a:lnTo>
                    <a:pt x="19684" y="21600"/>
                  </a:lnTo>
                  <a:lnTo>
                    <a:pt x="19487" y="4607"/>
                  </a:lnTo>
                  <a:lnTo>
                    <a:pt x="21600" y="4559"/>
                  </a:lnTo>
                  <a:lnTo>
                    <a:pt x="1980" y="0"/>
                  </a:lnTo>
                  <a:lnTo>
                    <a:pt x="78" y="35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96" name="Line">
              <a:extLst>
                <a:ext uri="{FF2B5EF4-FFF2-40B4-BE49-F238E27FC236}">
                  <a16:creationId xmlns:a16="http://schemas.microsoft.com/office/drawing/2014/main" id="{7D24BAF2-3D6C-B14C-BE18-8D6825D05063}"/>
                </a:ext>
              </a:extLst>
            </p:cNvPr>
            <p:cNvSpPr/>
            <p:nvPr/>
          </p:nvSpPr>
          <p:spPr>
            <a:xfrm>
              <a:off x="3790821" y="1886987"/>
              <a:ext cx="645457" cy="65396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97" name="Line">
              <a:extLst>
                <a:ext uri="{FF2B5EF4-FFF2-40B4-BE49-F238E27FC236}">
                  <a16:creationId xmlns:a16="http://schemas.microsoft.com/office/drawing/2014/main" id="{3357F866-A47B-D34F-93BE-7331A40B5DFE}"/>
                </a:ext>
              </a:extLst>
            </p:cNvPr>
            <p:cNvSpPr/>
            <p:nvPr/>
          </p:nvSpPr>
          <p:spPr>
            <a:xfrm>
              <a:off x="4437448" y="2524840"/>
              <a:ext cx="68830" cy="2464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476" y="21593"/>
                  </a:lnTo>
                  <a:lnTo>
                    <a:pt x="0" y="2160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98" name="Shape">
              <a:extLst>
                <a:ext uri="{FF2B5EF4-FFF2-40B4-BE49-F238E27FC236}">
                  <a16:creationId xmlns:a16="http://schemas.microsoft.com/office/drawing/2014/main" id="{2006D59D-C814-404A-84EF-E9522F85C269}"/>
                </a:ext>
              </a:extLst>
            </p:cNvPr>
            <p:cNvSpPr/>
            <p:nvPr/>
          </p:nvSpPr>
          <p:spPr>
            <a:xfrm>
              <a:off x="4814363" y="2166966"/>
              <a:ext cx="828097" cy="492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255" y="21600"/>
                  </a:lnTo>
                  <a:lnTo>
                    <a:pt x="21600" y="21546"/>
                  </a:lnTo>
                  <a:lnTo>
                    <a:pt x="9361" y="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99" name="Line">
              <a:extLst>
                <a:ext uri="{FF2B5EF4-FFF2-40B4-BE49-F238E27FC236}">
                  <a16:creationId xmlns:a16="http://schemas.microsoft.com/office/drawing/2014/main" id="{A9149E38-50C7-1A4D-88D5-567C1F0E0B4A}"/>
                </a:ext>
              </a:extLst>
            </p:cNvPr>
            <p:cNvSpPr/>
            <p:nvPr/>
          </p:nvSpPr>
          <p:spPr>
            <a:xfrm>
              <a:off x="5285065" y="2655627"/>
              <a:ext cx="361645" cy="2205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" y="38"/>
                  </a:moveTo>
                  <a:lnTo>
                    <a:pt x="0" y="21596"/>
                  </a:lnTo>
                  <a:lnTo>
                    <a:pt x="21365" y="21600"/>
                  </a:lnTo>
                  <a:lnTo>
                    <a:pt x="2160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00" name="Line">
              <a:extLst>
                <a:ext uri="{FF2B5EF4-FFF2-40B4-BE49-F238E27FC236}">
                  <a16:creationId xmlns:a16="http://schemas.microsoft.com/office/drawing/2014/main" id="{6F6985E1-F5DC-B841-A721-653D76FAE32B}"/>
                </a:ext>
              </a:extLst>
            </p:cNvPr>
            <p:cNvSpPr/>
            <p:nvPr/>
          </p:nvSpPr>
          <p:spPr>
            <a:xfrm>
              <a:off x="4796468" y="2170510"/>
              <a:ext cx="482603" cy="2694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7702"/>
                  </a:lnTo>
                  <a:lnTo>
                    <a:pt x="719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01" name="Shape">
              <a:extLst>
                <a:ext uri="{FF2B5EF4-FFF2-40B4-BE49-F238E27FC236}">
                  <a16:creationId xmlns:a16="http://schemas.microsoft.com/office/drawing/2014/main" id="{A6C5A227-EC60-5F43-BD14-7FC0F5D4D684}"/>
                </a:ext>
              </a:extLst>
            </p:cNvPr>
            <p:cNvSpPr/>
            <p:nvPr/>
          </p:nvSpPr>
          <p:spPr>
            <a:xfrm>
              <a:off x="5963274" y="2614044"/>
              <a:ext cx="399865" cy="1842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" y="0"/>
                  </a:moveTo>
                  <a:lnTo>
                    <a:pt x="0" y="16916"/>
                  </a:lnTo>
                  <a:lnTo>
                    <a:pt x="21600" y="21600"/>
                  </a:lnTo>
                  <a:lnTo>
                    <a:pt x="21527" y="4513"/>
                  </a:lnTo>
                  <a:lnTo>
                    <a:pt x="41" y="0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02" name="Line">
              <a:extLst>
                <a:ext uri="{FF2B5EF4-FFF2-40B4-BE49-F238E27FC236}">
                  <a16:creationId xmlns:a16="http://schemas.microsoft.com/office/drawing/2014/main" id="{02A741B5-0F42-9A4B-BBE3-B30B5685C4E3}"/>
                </a:ext>
              </a:extLst>
            </p:cNvPr>
            <p:cNvSpPr/>
            <p:nvPr/>
          </p:nvSpPr>
          <p:spPr>
            <a:xfrm>
              <a:off x="5969443" y="2606023"/>
              <a:ext cx="937097" cy="3999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36"/>
                  </a:moveTo>
                  <a:lnTo>
                    <a:pt x="12580" y="0"/>
                  </a:lnTo>
                  <a:lnTo>
                    <a:pt x="21600" y="21468"/>
                  </a:lnTo>
                  <a:lnTo>
                    <a:pt x="9160" y="2160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03" name="Line">
              <a:extLst>
                <a:ext uri="{FF2B5EF4-FFF2-40B4-BE49-F238E27FC236}">
                  <a16:creationId xmlns:a16="http://schemas.microsoft.com/office/drawing/2014/main" id="{DE29F00A-78FE-6047-8035-B8A84A47E4C5}"/>
                </a:ext>
              </a:extLst>
            </p:cNvPr>
            <p:cNvSpPr/>
            <p:nvPr/>
          </p:nvSpPr>
          <p:spPr>
            <a:xfrm>
              <a:off x="6362334" y="3008035"/>
              <a:ext cx="542445" cy="144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94"/>
                  </a:moveTo>
                  <a:lnTo>
                    <a:pt x="21600" y="21600"/>
                  </a:lnTo>
                  <a:lnTo>
                    <a:pt x="21417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05" name="Shape">
              <a:extLst>
                <a:ext uri="{FF2B5EF4-FFF2-40B4-BE49-F238E27FC236}">
                  <a16:creationId xmlns:a16="http://schemas.microsoft.com/office/drawing/2014/main" id="{2FF935B1-2CF2-5E44-8F7F-F919A724554B}"/>
                </a:ext>
              </a:extLst>
            </p:cNvPr>
            <p:cNvSpPr/>
            <p:nvPr/>
          </p:nvSpPr>
          <p:spPr>
            <a:xfrm>
              <a:off x="7186671" y="2880036"/>
              <a:ext cx="1282331" cy="1300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3" y="15678"/>
                  </a:lnTo>
                  <a:lnTo>
                    <a:pt x="6137" y="21565"/>
                  </a:lnTo>
                  <a:lnTo>
                    <a:pt x="21548" y="21600"/>
                  </a:lnTo>
                  <a:lnTo>
                    <a:pt x="21600" y="5909"/>
                  </a:lnTo>
                  <a:lnTo>
                    <a:pt x="15492" y="0"/>
                  </a:lnTo>
                  <a:lnTo>
                    <a:pt x="0" y="48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07" name="Line">
              <a:extLst>
                <a:ext uri="{FF2B5EF4-FFF2-40B4-BE49-F238E27FC236}">
                  <a16:creationId xmlns:a16="http://schemas.microsoft.com/office/drawing/2014/main" id="{75855FA9-823A-5C43-964D-B00900AC31DA}"/>
                </a:ext>
              </a:extLst>
            </p:cNvPr>
            <p:cNvSpPr/>
            <p:nvPr/>
          </p:nvSpPr>
          <p:spPr>
            <a:xfrm>
              <a:off x="7193172" y="2894958"/>
              <a:ext cx="355560" cy="1280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058"/>
                  </a:lnTo>
                  <a:lnTo>
                    <a:pt x="21473" y="2160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09" name="Line">
              <a:extLst>
                <a:ext uri="{FF2B5EF4-FFF2-40B4-BE49-F238E27FC236}">
                  <a16:creationId xmlns:a16="http://schemas.microsoft.com/office/drawing/2014/main" id="{A6C04AD8-28E0-FA48-98E3-4F6AE4977A40}"/>
                </a:ext>
              </a:extLst>
            </p:cNvPr>
            <p:cNvSpPr/>
            <p:nvPr/>
          </p:nvSpPr>
          <p:spPr>
            <a:xfrm>
              <a:off x="7541757" y="3244767"/>
              <a:ext cx="931439" cy="409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0" name="Shape">
              <a:extLst>
                <a:ext uri="{FF2B5EF4-FFF2-40B4-BE49-F238E27FC236}">
                  <a16:creationId xmlns:a16="http://schemas.microsoft.com/office/drawing/2014/main" id="{68CB0E2F-FF0C-2046-BD89-05D1CDAEB451}"/>
                </a:ext>
              </a:extLst>
            </p:cNvPr>
            <p:cNvSpPr/>
            <p:nvPr/>
          </p:nvSpPr>
          <p:spPr>
            <a:xfrm>
              <a:off x="8738309" y="3176881"/>
              <a:ext cx="1131355" cy="8739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" y="307"/>
                  </a:moveTo>
                  <a:lnTo>
                    <a:pt x="0" y="15764"/>
                  </a:lnTo>
                  <a:lnTo>
                    <a:pt x="4585" y="21600"/>
                  </a:lnTo>
                  <a:lnTo>
                    <a:pt x="21597" y="21518"/>
                  </a:lnTo>
                  <a:lnTo>
                    <a:pt x="21600" y="6089"/>
                  </a:lnTo>
                  <a:lnTo>
                    <a:pt x="17078" y="0"/>
                  </a:lnTo>
                  <a:lnTo>
                    <a:pt x="44" y="307"/>
                  </a:ln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1" name="Line">
              <a:extLst>
                <a:ext uri="{FF2B5EF4-FFF2-40B4-BE49-F238E27FC236}">
                  <a16:creationId xmlns:a16="http://schemas.microsoft.com/office/drawing/2014/main" id="{CA8D0E54-9AF0-A843-B2BA-5B5DD376F57C}"/>
                </a:ext>
              </a:extLst>
            </p:cNvPr>
            <p:cNvSpPr/>
            <p:nvPr/>
          </p:nvSpPr>
          <p:spPr>
            <a:xfrm>
              <a:off x="8747381" y="3199885"/>
              <a:ext cx="236618" cy="853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0" y="0"/>
                  </a:moveTo>
                  <a:lnTo>
                    <a:pt x="21290" y="5775"/>
                  </a:lnTo>
                  <a:cubicBezTo>
                    <a:pt x="21600" y="11050"/>
                    <a:pt x="21100" y="16325"/>
                    <a:pt x="21410" y="21600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2" name="Line">
              <a:extLst>
                <a:ext uri="{FF2B5EF4-FFF2-40B4-BE49-F238E27FC236}">
                  <a16:creationId xmlns:a16="http://schemas.microsoft.com/office/drawing/2014/main" id="{220B654F-09D3-0643-835B-57E5ABCD0AED}"/>
                </a:ext>
              </a:extLst>
            </p:cNvPr>
            <p:cNvSpPr/>
            <p:nvPr/>
          </p:nvSpPr>
          <p:spPr>
            <a:xfrm flipV="1">
              <a:off x="8980563" y="3424644"/>
              <a:ext cx="892761" cy="2360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3" name="Shape">
              <a:extLst>
                <a:ext uri="{FF2B5EF4-FFF2-40B4-BE49-F238E27FC236}">
                  <a16:creationId xmlns:a16="http://schemas.microsoft.com/office/drawing/2014/main" id="{B05940F0-3DA6-A146-A1F0-6A7B972F4B8E}"/>
                </a:ext>
              </a:extLst>
            </p:cNvPr>
            <p:cNvSpPr/>
            <p:nvPr/>
          </p:nvSpPr>
          <p:spPr>
            <a:xfrm>
              <a:off x="3991759" y="3129078"/>
              <a:ext cx="298313" cy="842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7" y="48"/>
                  </a:moveTo>
                  <a:lnTo>
                    <a:pt x="0" y="15583"/>
                  </a:lnTo>
                  <a:lnTo>
                    <a:pt x="17628" y="21600"/>
                  </a:lnTo>
                  <a:lnTo>
                    <a:pt x="21558" y="21480"/>
                  </a:lnTo>
                  <a:lnTo>
                    <a:pt x="21600" y="5578"/>
                  </a:lnTo>
                  <a:lnTo>
                    <a:pt x="5223" y="0"/>
                  </a:lnTo>
                  <a:lnTo>
                    <a:pt x="477" y="48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4" name="Line">
              <a:extLst>
                <a:ext uri="{FF2B5EF4-FFF2-40B4-BE49-F238E27FC236}">
                  <a16:creationId xmlns:a16="http://schemas.microsoft.com/office/drawing/2014/main" id="{15B08D72-3532-BB4F-9A15-C1F3CC428DA6}"/>
                </a:ext>
              </a:extLst>
            </p:cNvPr>
            <p:cNvSpPr/>
            <p:nvPr/>
          </p:nvSpPr>
          <p:spPr>
            <a:xfrm>
              <a:off x="3998120" y="3133628"/>
              <a:ext cx="233823" cy="833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325" y="6015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5" name="Line">
              <a:extLst>
                <a:ext uri="{FF2B5EF4-FFF2-40B4-BE49-F238E27FC236}">
                  <a16:creationId xmlns:a16="http://schemas.microsoft.com/office/drawing/2014/main" id="{4C3CBF57-C288-934E-8BC5-EFA3921A1484}"/>
                </a:ext>
              </a:extLst>
            </p:cNvPr>
            <p:cNvSpPr/>
            <p:nvPr/>
          </p:nvSpPr>
          <p:spPr>
            <a:xfrm flipV="1">
              <a:off x="4224662" y="3358335"/>
              <a:ext cx="65890" cy="5227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6" name="Shape">
              <a:extLst>
                <a:ext uri="{FF2B5EF4-FFF2-40B4-BE49-F238E27FC236}">
                  <a16:creationId xmlns:a16="http://schemas.microsoft.com/office/drawing/2014/main" id="{5A56B124-70AE-4941-9406-288B1A080DFF}"/>
                </a:ext>
              </a:extLst>
            </p:cNvPr>
            <p:cNvSpPr/>
            <p:nvPr/>
          </p:nvSpPr>
          <p:spPr>
            <a:xfrm>
              <a:off x="4934661" y="3264254"/>
              <a:ext cx="593297" cy="647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1" y="0"/>
                  </a:moveTo>
                  <a:lnTo>
                    <a:pt x="0" y="14873"/>
                  </a:lnTo>
                  <a:lnTo>
                    <a:pt x="7230" y="21536"/>
                  </a:lnTo>
                  <a:lnTo>
                    <a:pt x="21600" y="21600"/>
                  </a:lnTo>
                  <a:lnTo>
                    <a:pt x="21337" y="6717"/>
                  </a:lnTo>
                  <a:lnTo>
                    <a:pt x="14751" y="12"/>
                  </a:lnTo>
                  <a:lnTo>
                    <a:pt x="71" y="0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7" name="Line">
              <a:extLst>
                <a:ext uri="{FF2B5EF4-FFF2-40B4-BE49-F238E27FC236}">
                  <a16:creationId xmlns:a16="http://schemas.microsoft.com/office/drawing/2014/main" id="{97FDE151-58C9-A94B-8D05-DA9B2521F647}"/>
                </a:ext>
              </a:extLst>
            </p:cNvPr>
            <p:cNvSpPr/>
            <p:nvPr/>
          </p:nvSpPr>
          <p:spPr>
            <a:xfrm>
              <a:off x="4940603" y="3274111"/>
              <a:ext cx="197058" cy="632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726"/>
                  </a:lnTo>
                  <a:lnTo>
                    <a:pt x="21458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8" name="Line">
              <a:extLst>
                <a:ext uri="{FF2B5EF4-FFF2-40B4-BE49-F238E27FC236}">
                  <a16:creationId xmlns:a16="http://schemas.microsoft.com/office/drawing/2014/main" id="{0C888E2E-B388-804E-AB30-140D29EB2B51}"/>
                </a:ext>
              </a:extLst>
            </p:cNvPr>
            <p:cNvSpPr/>
            <p:nvPr/>
          </p:nvSpPr>
          <p:spPr>
            <a:xfrm>
              <a:off x="5135686" y="3471589"/>
              <a:ext cx="387631" cy="421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19" name="Shape">
              <a:extLst>
                <a:ext uri="{FF2B5EF4-FFF2-40B4-BE49-F238E27FC236}">
                  <a16:creationId xmlns:a16="http://schemas.microsoft.com/office/drawing/2014/main" id="{EEAFBFC1-8D85-CF4E-B704-5AEA4B71A8FA}"/>
                </a:ext>
              </a:extLst>
            </p:cNvPr>
            <p:cNvSpPr/>
            <p:nvPr/>
          </p:nvSpPr>
          <p:spPr>
            <a:xfrm>
              <a:off x="6098566" y="3321465"/>
              <a:ext cx="727293" cy="510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" y="335"/>
                  </a:moveTo>
                  <a:lnTo>
                    <a:pt x="0" y="14489"/>
                  </a:lnTo>
                  <a:lnTo>
                    <a:pt x="4946" y="21344"/>
                  </a:lnTo>
                  <a:lnTo>
                    <a:pt x="21507" y="21600"/>
                  </a:lnTo>
                  <a:lnTo>
                    <a:pt x="21600" y="6852"/>
                  </a:lnTo>
                  <a:lnTo>
                    <a:pt x="17035" y="0"/>
                  </a:lnTo>
                  <a:lnTo>
                    <a:pt x="34" y="335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0" name="Line">
              <a:extLst>
                <a:ext uri="{FF2B5EF4-FFF2-40B4-BE49-F238E27FC236}">
                  <a16:creationId xmlns:a16="http://schemas.microsoft.com/office/drawing/2014/main" id="{16F0EF10-BF52-3A42-AD17-7118448A285C}"/>
                </a:ext>
              </a:extLst>
            </p:cNvPr>
            <p:cNvSpPr/>
            <p:nvPr/>
          </p:nvSpPr>
          <p:spPr>
            <a:xfrm>
              <a:off x="6103372" y="3334793"/>
              <a:ext cx="168850" cy="491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6828"/>
                  </a:lnTo>
                  <a:lnTo>
                    <a:pt x="20637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1" name="Line">
              <a:extLst>
                <a:ext uri="{FF2B5EF4-FFF2-40B4-BE49-F238E27FC236}">
                  <a16:creationId xmlns:a16="http://schemas.microsoft.com/office/drawing/2014/main" id="{095E244F-C8B8-9146-B60E-054021C32490}"/>
                </a:ext>
              </a:extLst>
            </p:cNvPr>
            <p:cNvSpPr/>
            <p:nvPr/>
          </p:nvSpPr>
          <p:spPr>
            <a:xfrm flipV="1">
              <a:off x="6269163" y="3487913"/>
              <a:ext cx="557668" cy="3321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2" name="Shape">
              <a:extLst>
                <a:ext uri="{FF2B5EF4-FFF2-40B4-BE49-F238E27FC236}">
                  <a16:creationId xmlns:a16="http://schemas.microsoft.com/office/drawing/2014/main" id="{9D7ABAFC-F6D4-CD4B-BF62-69DFA064D26D}"/>
                </a:ext>
              </a:extLst>
            </p:cNvPr>
            <p:cNvSpPr/>
            <p:nvPr/>
          </p:nvSpPr>
          <p:spPr>
            <a:xfrm>
              <a:off x="7320686" y="3394892"/>
              <a:ext cx="1099878" cy="514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" y="139"/>
                  </a:moveTo>
                  <a:lnTo>
                    <a:pt x="0" y="14320"/>
                  </a:lnTo>
                  <a:lnTo>
                    <a:pt x="3522" y="21600"/>
                  </a:lnTo>
                  <a:lnTo>
                    <a:pt x="21600" y="21516"/>
                  </a:lnTo>
                  <a:lnTo>
                    <a:pt x="21539" y="7300"/>
                  </a:lnTo>
                  <a:lnTo>
                    <a:pt x="18139" y="0"/>
                  </a:lnTo>
                  <a:lnTo>
                    <a:pt x="168" y="139"/>
                  </a:lnTo>
                  <a:close/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3" name="Line">
              <a:extLst>
                <a:ext uri="{FF2B5EF4-FFF2-40B4-BE49-F238E27FC236}">
                  <a16:creationId xmlns:a16="http://schemas.microsoft.com/office/drawing/2014/main" id="{E878D5D1-04C3-0842-96B4-FF6DA3A3A7FF}"/>
                </a:ext>
              </a:extLst>
            </p:cNvPr>
            <p:cNvSpPr/>
            <p:nvPr/>
          </p:nvSpPr>
          <p:spPr>
            <a:xfrm>
              <a:off x="7332501" y="3397536"/>
              <a:ext cx="172244" cy="510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128" y="7502"/>
                  </a:lnTo>
                  <a:lnTo>
                    <a:pt x="21600" y="21600"/>
                  </a:lnTo>
                </a:path>
              </a:pathLst>
            </a:cu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4" name="Line">
              <a:extLst>
                <a:ext uri="{FF2B5EF4-FFF2-40B4-BE49-F238E27FC236}">
                  <a16:creationId xmlns:a16="http://schemas.microsoft.com/office/drawing/2014/main" id="{4EC8F9C2-8FA4-874C-B39E-AF13B4EA60C5}"/>
                </a:ext>
              </a:extLst>
            </p:cNvPr>
            <p:cNvSpPr/>
            <p:nvPr/>
          </p:nvSpPr>
          <p:spPr>
            <a:xfrm flipV="1">
              <a:off x="7493362" y="3571699"/>
              <a:ext cx="920935" cy="1749"/>
            </a:xfrm>
            <a:prstGeom prst="line">
              <a:avLst/>
            </a:prstGeom>
            <a:noFill/>
            <a:ln w="19050" cap="flat">
              <a:solidFill>
                <a:schemeClr val="accent5">
                  <a:hueOff val="343847"/>
                  <a:satOff val="6318"/>
                  <a:lumOff val="8159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5" name="Line">
              <a:extLst>
                <a:ext uri="{FF2B5EF4-FFF2-40B4-BE49-F238E27FC236}">
                  <a16:creationId xmlns:a16="http://schemas.microsoft.com/office/drawing/2014/main" id="{A543CDE2-6D42-EA4C-A479-60EB7954112D}"/>
                </a:ext>
              </a:extLst>
            </p:cNvPr>
            <p:cNvSpPr/>
            <p:nvPr/>
          </p:nvSpPr>
          <p:spPr>
            <a:xfrm>
              <a:off x="4062087" y="3128593"/>
              <a:ext cx="804276" cy="417826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6" name="Line">
              <a:extLst>
                <a:ext uri="{FF2B5EF4-FFF2-40B4-BE49-F238E27FC236}">
                  <a16:creationId xmlns:a16="http://schemas.microsoft.com/office/drawing/2014/main" id="{0A0C1C03-661A-1E4D-B18D-C394694DAB66}"/>
                </a:ext>
              </a:extLst>
            </p:cNvPr>
            <p:cNvSpPr/>
            <p:nvPr/>
          </p:nvSpPr>
          <p:spPr>
            <a:xfrm>
              <a:off x="4281393" y="3355504"/>
              <a:ext cx="589914" cy="195834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7" name="Line">
              <a:extLst>
                <a:ext uri="{FF2B5EF4-FFF2-40B4-BE49-F238E27FC236}">
                  <a16:creationId xmlns:a16="http://schemas.microsoft.com/office/drawing/2014/main" id="{83E3CD2F-86BA-F84E-A649-09E3AC306B99}"/>
                </a:ext>
              </a:extLst>
            </p:cNvPr>
            <p:cNvSpPr/>
            <p:nvPr/>
          </p:nvSpPr>
          <p:spPr>
            <a:xfrm flipV="1">
              <a:off x="4285483" y="3549363"/>
              <a:ext cx="581122" cy="41480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8" name="Line">
              <a:extLst>
                <a:ext uri="{FF2B5EF4-FFF2-40B4-BE49-F238E27FC236}">
                  <a16:creationId xmlns:a16="http://schemas.microsoft.com/office/drawing/2014/main" id="{9B5E0CD6-D910-754B-8A63-41A29A057F45}"/>
                </a:ext>
              </a:extLst>
            </p:cNvPr>
            <p:cNvSpPr/>
            <p:nvPr/>
          </p:nvSpPr>
          <p:spPr>
            <a:xfrm>
              <a:off x="5339350" y="3273308"/>
              <a:ext cx="695180" cy="27920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9" name="Line">
              <a:extLst>
                <a:ext uri="{FF2B5EF4-FFF2-40B4-BE49-F238E27FC236}">
                  <a16:creationId xmlns:a16="http://schemas.microsoft.com/office/drawing/2014/main" id="{A53566A8-08D3-A046-B281-B7CC0B90CB34}"/>
                </a:ext>
              </a:extLst>
            </p:cNvPr>
            <p:cNvSpPr/>
            <p:nvPr/>
          </p:nvSpPr>
          <p:spPr>
            <a:xfrm>
              <a:off x="5520957" y="3472253"/>
              <a:ext cx="508487" cy="7616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0" name="Line">
              <a:extLst>
                <a:ext uri="{FF2B5EF4-FFF2-40B4-BE49-F238E27FC236}">
                  <a16:creationId xmlns:a16="http://schemas.microsoft.com/office/drawing/2014/main" id="{FB527A81-AD0B-FD45-96AD-17332F318878}"/>
                </a:ext>
              </a:extLst>
            </p:cNvPr>
            <p:cNvSpPr/>
            <p:nvPr/>
          </p:nvSpPr>
          <p:spPr>
            <a:xfrm flipV="1">
              <a:off x="5527406" y="3554065"/>
              <a:ext cx="504590" cy="35786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1" name="Line">
              <a:extLst>
                <a:ext uri="{FF2B5EF4-FFF2-40B4-BE49-F238E27FC236}">
                  <a16:creationId xmlns:a16="http://schemas.microsoft.com/office/drawing/2014/main" id="{4ACCC7E0-9973-8B4F-9ABA-5F36714165F8}"/>
                </a:ext>
              </a:extLst>
            </p:cNvPr>
            <p:cNvSpPr/>
            <p:nvPr/>
          </p:nvSpPr>
          <p:spPr>
            <a:xfrm>
              <a:off x="6822023" y="3488437"/>
              <a:ext cx="441636" cy="133109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2" name="Line">
              <a:extLst>
                <a:ext uri="{FF2B5EF4-FFF2-40B4-BE49-F238E27FC236}">
                  <a16:creationId xmlns:a16="http://schemas.microsoft.com/office/drawing/2014/main" id="{68E5EB7A-F9D4-F14B-8670-E3A1A5D1E348}"/>
                </a:ext>
              </a:extLst>
            </p:cNvPr>
            <p:cNvSpPr/>
            <p:nvPr/>
          </p:nvSpPr>
          <p:spPr>
            <a:xfrm>
              <a:off x="6671701" y="3317280"/>
              <a:ext cx="591609" cy="309106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3" name="Line">
              <a:extLst>
                <a:ext uri="{FF2B5EF4-FFF2-40B4-BE49-F238E27FC236}">
                  <a16:creationId xmlns:a16="http://schemas.microsoft.com/office/drawing/2014/main" id="{AC5152BE-9BBA-0A48-88C3-22D1141B5285}"/>
                </a:ext>
              </a:extLst>
            </p:cNvPr>
            <p:cNvSpPr/>
            <p:nvPr/>
          </p:nvSpPr>
          <p:spPr>
            <a:xfrm flipV="1">
              <a:off x="6824540" y="3618049"/>
              <a:ext cx="440849" cy="216231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4" name="Line">
              <a:extLst>
                <a:ext uri="{FF2B5EF4-FFF2-40B4-BE49-F238E27FC236}">
                  <a16:creationId xmlns:a16="http://schemas.microsoft.com/office/drawing/2014/main" id="{391B782D-4729-1E42-81DF-8B451EC11A85}"/>
                </a:ext>
              </a:extLst>
            </p:cNvPr>
            <p:cNvSpPr/>
            <p:nvPr/>
          </p:nvSpPr>
          <p:spPr>
            <a:xfrm>
              <a:off x="8249065" y="3399651"/>
              <a:ext cx="536836" cy="220338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5" name="Line">
              <a:extLst>
                <a:ext uri="{FF2B5EF4-FFF2-40B4-BE49-F238E27FC236}">
                  <a16:creationId xmlns:a16="http://schemas.microsoft.com/office/drawing/2014/main" id="{F94D6A7E-9D9C-6E43-AA3D-C95D43728562}"/>
                </a:ext>
              </a:extLst>
            </p:cNvPr>
            <p:cNvSpPr/>
            <p:nvPr/>
          </p:nvSpPr>
          <p:spPr>
            <a:xfrm>
              <a:off x="8415923" y="3570091"/>
              <a:ext cx="369961" cy="49567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36" name="Line">
              <a:extLst>
                <a:ext uri="{FF2B5EF4-FFF2-40B4-BE49-F238E27FC236}">
                  <a16:creationId xmlns:a16="http://schemas.microsoft.com/office/drawing/2014/main" id="{566D8D44-E7B5-904B-A271-19D85667FC26}"/>
                </a:ext>
              </a:extLst>
            </p:cNvPr>
            <p:cNvSpPr/>
            <p:nvPr/>
          </p:nvSpPr>
          <p:spPr>
            <a:xfrm flipV="1">
              <a:off x="8417286" y="3614991"/>
              <a:ext cx="369157" cy="292012"/>
            </a:xfrm>
            <a:prstGeom prst="lin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5629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5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 advAuto="0"/>
      <p:bldP spid="52" grpId="0" animBg="1" advAuto="0"/>
      <p:bldP spid="104" grpId="0" animBg="1" advAuto="0"/>
      <p:bldP spid="6" grpId="0"/>
      <p:bldP spid="57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Why TensorFlow?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217DD-487E-2E4A-99E1-4D2603C59C02}"/>
              </a:ext>
            </a:extLst>
          </p:cNvPr>
          <p:cNvSpPr txBox="1"/>
          <p:nvPr/>
        </p:nvSpPr>
        <p:spPr>
          <a:xfrm>
            <a:off x="720989" y="1958485"/>
            <a:ext cx="11047668" cy="138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Large scale training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Low latency serving (inference)</a:t>
            </a:r>
          </a:p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9559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Why TensorFlow?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0217DD-487E-2E4A-99E1-4D2603C59C02}"/>
              </a:ext>
            </a:extLst>
          </p:cNvPr>
          <p:cNvSpPr txBox="1"/>
          <p:nvPr/>
        </p:nvSpPr>
        <p:spPr>
          <a:xfrm>
            <a:off x="720989" y="1958485"/>
            <a:ext cx="11047668" cy="502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Large scale training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904C02-B556-3841-AD13-78980637652D}"/>
              </a:ext>
            </a:extLst>
          </p:cNvPr>
          <p:cNvSpPr txBox="1"/>
          <p:nvPr/>
        </p:nvSpPr>
        <p:spPr>
          <a:xfrm>
            <a:off x="720989" y="3120553"/>
            <a:ext cx="11047668" cy="227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>
              <a:lnSpc>
                <a:spcPct val="120000"/>
              </a:lnSpc>
            </a:pPr>
            <a:r>
              <a:rPr lang="en" sz="2400" dirty="0">
                <a:latin typeface="Gill Sans Light" charset="0"/>
                <a:cs typeface="Gill Sans Light" charset="0"/>
              </a:rPr>
              <a:t>Important Property of Neural Networks</a:t>
            </a:r>
          </a:p>
          <a:p>
            <a:pPr>
              <a:lnSpc>
                <a:spcPct val="120000"/>
              </a:lnSpc>
            </a:pPr>
            <a:r>
              <a:rPr lang="en" sz="2400" dirty="0">
                <a:solidFill>
                  <a:schemeClr val="bg1">
                    <a:lumMod val="50000"/>
                  </a:schemeClr>
                </a:solidFill>
                <a:latin typeface="Gill Sans Light" charset="0"/>
                <a:cs typeface="Gill Sans Light" charset="0"/>
              </a:rPr>
              <a:t>Results get better with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F96500"/>
                </a:solidFill>
                <a:latin typeface="Gill Sans Light" charset="0"/>
                <a:cs typeface="Gill Sans Light" charset="0"/>
              </a:rPr>
              <a:t>m</a:t>
            </a:r>
            <a:r>
              <a:rPr lang="en" sz="2400" b="1" dirty="0">
                <a:solidFill>
                  <a:srgbClr val="F96500"/>
                </a:solidFill>
                <a:latin typeface="Gill Sans Light" charset="0"/>
                <a:cs typeface="Gill Sans Light" charset="0"/>
              </a:rPr>
              <a:t>ore data +</a:t>
            </a:r>
          </a:p>
          <a:p>
            <a:pPr>
              <a:lnSpc>
                <a:spcPct val="120000"/>
              </a:lnSpc>
            </a:pPr>
            <a:r>
              <a:rPr lang="en" sz="2400" b="1" dirty="0">
                <a:solidFill>
                  <a:srgbClr val="F96500"/>
                </a:solidFill>
                <a:latin typeface="Gill Sans Light" charset="0"/>
                <a:cs typeface="Gill Sans Light" charset="0"/>
              </a:rPr>
              <a:t>bigger models +</a:t>
            </a:r>
          </a:p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F96500"/>
                </a:solidFill>
                <a:latin typeface="Gill Sans Light" charset="0"/>
                <a:cs typeface="Gill Sans Light" charset="0"/>
              </a:rPr>
              <a:t>m</a:t>
            </a:r>
            <a:r>
              <a:rPr lang="en" sz="2400" b="1" dirty="0">
                <a:solidFill>
                  <a:srgbClr val="F96500"/>
                </a:solidFill>
                <a:latin typeface="Gill Sans Light" charset="0"/>
                <a:cs typeface="Gill Sans Light" charset="0"/>
              </a:rPr>
              <a:t>ore computation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0AE0FD-185B-444E-A76F-D1A5143F8719}"/>
              </a:ext>
            </a:extLst>
          </p:cNvPr>
          <p:cNvSpPr txBox="1"/>
          <p:nvPr/>
        </p:nvSpPr>
        <p:spPr>
          <a:xfrm>
            <a:off x="0" y="6516144"/>
            <a:ext cx="12192000" cy="34185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lIns="91440" tIns="9144" rIns="0" bIns="9144" rtlCol="0" anchor="ctr">
            <a:noAutofit/>
          </a:bodyPr>
          <a:lstStyle/>
          <a:p>
            <a:pPr lvl="1"/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Adapted from Jeff Dean “Large-Scale Deep Learning with </a:t>
            </a:r>
            <a:r>
              <a:rPr lang="en-US" sz="1600" dirty="0" err="1">
                <a:latin typeface="Gill Sans Light" charset="0"/>
                <a:ea typeface="Gill Sans Light" charset="0"/>
                <a:cs typeface="Gill Sans Light" charset="0"/>
              </a:rPr>
              <a:t>Tensorflow</a:t>
            </a:r>
            <a:r>
              <a:rPr lang="en-US" sz="1600" dirty="0">
                <a:latin typeface="Gill Sans Light" charset="0"/>
                <a:ea typeface="Gill Sans Light" charset="0"/>
                <a:cs typeface="Gill Sans Light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8853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/>
              <a:t>Why TensorFlow?</a:t>
            </a:r>
          </a:p>
        </p:txBody>
      </p:sp>
      <p:graphicFrame>
        <p:nvGraphicFramePr>
          <p:cNvPr id="5" name="Shape 100"/>
          <p:cNvGraphicFramePr/>
          <p:nvPr>
            <p:extLst>
              <p:ext uri="{D42A27DB-BD31-4B8C-83A1-F6EECF244321}">
                <p14:modId xmlns:p14="http://schemas.microsoft.com/office/powerpoint/2010/main" val="2087045357"/>
              </p:ext>
            </p:extLst>
          </p:nvPr>
        </p:nvGraphicFramePr>
        <p:xfrm>
          <a:off x="1130431" y="2819105"/>
          <a:ext cx="10153454" cy="34745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3021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8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67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2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2917">
                  <a:extLst>
                    <a:ext uri="{9D8B030D-6E8A-4147-A177-3AD203B41FA5}">
                      <a16:colId xmlns:a16="http://schemas.microsoft.com/office/drawing/2014/main" val="2633303902"/>
                    </a:ext>
                  </a:extLst>
                </a:gridCol>
              </a:tblGrid>
              <a:tr h="246879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Framework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Distributed Training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Serving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Flexibility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" charset="0"/>
                          <a:ea typeface="Gill Sans" charset="0"/>
                          <a:cs typeface="Gill Sans" charset="0"/>
                        </a:rPr>
                        <a:t>Model</a:t>
                      </a:r>
                      <a:endParaRPr sz="2400" b="0" i="0" dirty="0">
                        <a:latin typeface="Gill Sans" charset="0"/>
                        <a:ea typeface="Gill Sans" charset="0"/>
                        <a:cs typeface="Gill Sans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 err="1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DistBelief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b="0" i="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lang="en-US"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Layer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Caffe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Layer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Theano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sz="2400" b="0" i="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Operator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Torch</a:t>
                      </a:r>
                      <a:endParaRPr sz="2400" b="0" i="0" dirty="0"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D9001F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No</a:t>
                      </a:r>
                      <a:endParaRPr sz="2400" b="0" i="0" dirty="0">
                        <a:solidFill>
                          <a:srgbClr val="D9001F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0" i="0" dirty="0">
                          <a:solidFill>
                            <a:srgbClr val="00B050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Yes</a:t>
                      </a:r>
                      <a:endParaRPr sz="2400" b="0" i="0" dirty="0">
                        <a:solidFill>
                          <a:srgbClr val="00B050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Operator</a:t>
                      </a:r>
                    </a:p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i="0" dirty="0">
                          <a:solidFill>
                            <a:schemeClr val="tx1"/>
                          </a:solidFill>
                          <a:latin typeface="Gill Sans Light" charset="0"/>
                          <a:ea typeface="Gill Sans Light" charset="0"/>
                          <a:cs typeface="Gill Sans Light" charset="0"/>
                        </a:rPr>
                        <a:t>(Imperative)</a:t>
                      </a:r>
                      <a:endParaRPr sz="2400" b="0" i="0" dirty="0">
                        <a:solidFill>
                          <a:schemeClr val="tx1"/>
                        </a:solidFill>
                        <a:latin typeface="Gill Sans Light" charset="0"/>
                        <a:ea typeface="Gill Sans Light" charset="0"/>
                        <a:cs typeface="Gill Sans Light" charset="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7904822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50217DD-487E-2E4A-99E1-4D2603C59C02}"/>
              </a:ext>
            </a:extLst>
          </p:cNvPr>
          <p:cNvSpPr txBox="1"/>
          <p:nvPr/>
        </p:nvSpPr>
        <p:spPr>
          <a:xfrm>
            <a:off x="720989" y="1958485"/>
            <a:ext cx="11047668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800">
                <a:latin typeface="Gill Sans Light"/>
                <a:cs typeface="Gill Sans Light"/>
              </a:defRPr>
            </a:lvl1pPr>
          </a:lstStyle>
          <a:p>
            <a:pPr marL="342900" indent="-3429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" sz="2400" dirty="0">
                <a:latin typeface="Gill Sans Light" charset="0"/>
                <a:cs typeface="Gill Sans Light" charset="0"/>
              </a:rPr>
              <a:t>Existing solutions (at that time)</a:t>
            </a:r>
          </a:p>
        </p:txBody>
      </p:sp>
    </p:spTree>
    <p:extLst>
      <p:ext uri="{BB962C8B-B14F-4D97-AF65-F5344CB8AC3E}">
        <p14:creationId xmlns:p14="http://schemas.microsoft.com/office/powerpoint/2010/main" val="165670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000000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7BC4796A-9872-4AA6-868A-E1A52DAE5C9B}" vid="{226865FD-68E7-4897-9C2B-9A00B6BC8C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A4849AD-65CA-4CDD-87B0-7F56EA6DF7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1823</Words>
  <Application>Microsoft Macintosh PowerPoint</Application>
  <PresentationFormat>Widescreen</PresentationFormat>
  <Paragraphs>359</Paragraphs>
  <Slides>41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Segoe UI</vt:lpstr>
      <vt:lpstr>Abril Fatface</vt:lpstr>
      <vt:lpstr>Arial</vt:lpstr>
      <vt:lpstr>Avenir Next</vt:lpstr>
      <vt:lpstr>Calibri</vt:lpstr>
      <vt:lpstr>Gill Sans</vt:lpstr>
      <vt:lpstr>Gill Sans Light</vt:lpstr>
      <vt:lpstr>WelcomeDoc</vt:lpstr>
      <vt:lpstr>PowerPoint Presentation</vt:lpstr>
      <vt:lpstr>Deep Learning Becomes Ubiquitous</vt:lpstr>
      <vt:lpstr>Deep Learning Becomes Ubiquitous</vt:lpstr>
      <vt:lpstr>A Brief Introduction to Deep Learning</vt:lpstr>
      <vt:lpstr>A Brief Introduction to Deep Learning</vt:lpstr>
      <vt:lpstr>A Brief Introduction to Deep Learning</vt:lpstr>
      <vt:lpstr>Why TensorFlow?</vt:lpstr>
      <vt:lpstr>Why TensorFlow?</vt:lpstr>
      <vt:lpstr>Why TensorFlow?</vt:lpstr>
      <vt:lpstr>Previous system: DistBelief</vt:lpstr>
      <vt:lpstr>Previous system: DistBelief</vt:lpstr>
      <vt:lpstr>Previous system: DistBelief</vt:lpstr>
      <vt:lpstr>Previous system: DistBelief</vt:lpstr>
      <vt:lpstr>Previous system: DistBelief</vt:lpstr>
      <vt:lpstr>Previous system: DistBelief</vt:lpstr>
      <vt:lpstr>Previous system: DistBelief</vt:lpstr>
      <vt:lpstr>Previous system: DistBelief</vt:lpstr>
      <vt:lpstr>Previous system: DistBelief</vt:lpstr>
      <vt:lpstr>Design Principles</vt:lpstr>
      <vt:lpstr>Dataflow Graph</vt:lpstr>
      <vt:lpstr>Dataflow Graph</vt:lpstr>
      <vt:lpstr>Dataflow Graph</vt:lpstr>
      <vt:lpstr>Dataflow Graph</vt:lpstr>
      <vt:lpstr>Execution Model</vt:lpstr>
      <vt:lpstr>Partial and Concurrent Execution</vt:lpstr>
      <vt:lpstr>Distributed Execution</vt:lpstr>
      <vt:lpstr>Dynamic Control Flow</vt:lpstr>
      <vt:lpstr>Extensibility</vt:lpstr>
      <vt:lpstr>Evaluation</vt:lpstr>
      <vt:lpstr>Evaluation</vt:lpstr>
      <vt:lpstr>Evaluation</vt:lpstr>
      <vt:lpstr>Evaluation</vt:lpstr>
      <vt:lpstr>TensorFlow</vt:lpstr>
      <vt:lpstr>Supervised to Reinforcement</vt:lpstr>
      <vt:lpstr>Requirement &amp; Challenges</vt:lpstr>
      <vt:lpstr>Ray: Programming Model</vt:lpstr>
      <vt:lpstr>Ray: Architecture</vt:lpstr>
      <vt:lpstr>Ray: Architecture</vt:lpstr>
      <vt:lpstr>Ray: Architecture</vt:lpstr>
      <vt:lpstr>Ray: Architecture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2013-02-20T19:56:40Z</dcterms:created>
  <dcterms:modified xsi:type="dcterms:W3CDTF">2019-02-06T16:35:54Z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TC029239449991</vt:lpwstr>
  </property>
</Properties>
</file>